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6840add0-4d5b-4607-a8df-bc01acc65570}">
          <p14:sldIdLst>
            <p14:sldId id="256"/>
            <p14:sldId id="257"/>
            <p14:sldId id="258"/>
          </p14:sldIdLst>
        </p14:section>
        <p14:section name="What we do" id="{4811b964-dbac-d2dc-3a56-8dfae95f9de0}">
          <p14:sldIdLst>
            <p14:sldId id="259"/>
            <p14:sldId id="260"/>
          </p14:sldIdLst>
        </p14:section>
        <p14:section name="How we work" id="{bdf858d8-1c5c-6e20-b732-33fcd941182e}">
          <p14:sldIdLst>
            <p14:sldId id="261"/>
            <p14:sldId id="262"/>
          </p14:sldIdLst>
        </p14:section>
        <p14:section name="Use cases" id="{75a4e4a3-851a-f6e5-e41d-cada3ce7c280}">
          <p14:sldIdLst>
            <p14:sldId id="263"/>
            <p14:sldId id="264"/>
            <p14:sldId id="265"/>
          </p14:sldIdLst>
        </p14:section>
        <p14:section name="What we have built" id="{7b96b2f4-88eb-efdf-d16a-383720adb70d}">
          <p14:sldIdLst>
            <p14:sldId id="266"/>
            <p14:sldId id="267"/>
          </p14:sldIdLst>
        </p14:section>
        <p14:section name="Contact" id="{7d5356ca-a3c1-4d15-42d1-23ac904988e4}">
          <p14:sldIdLst>
            <p14:sldId id="26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woodfrog is a data and AI engineering company in Pune. Three layers: govern the data, know what is happening, act on it with 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Small on purpose. The people on the first call are the people who build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with the pain the buyer already feels. Everything we do maps to one of these three.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verticals. Most engagements touch two or three of them, in order.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do not arrive empty-handed. Antvia Data and Antvia Intelligence are ready on day 1, and AI is built directly on Claude.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return is what came back divided by what was put in, measured on the client's own numbers. If we miss 3x within 12 months of delivery, the development fees are returned.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Median six weeks to the first production-grade result.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use cases. Cards marked Client result are published case studies; the rest describe what we build, each with its own page on woodfrog.tech/work.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Analytics use cases. Cards marked Client result are published case studies; the rest describe what we build, each with its own page on woodfrog.tech/work.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 use cases. Cards marked Client result are published case studies; the rest describe what we build, each with its own page on woodfrog.tech/work.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Antvia is the data platform. Uloborus runs manufacturing operations. Glimvia is KPI alerting on Superset.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senior people on every engagement. The people who walk your floor are the people who build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the audit: fixed fee, two calls, a one-pager the client keeps.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PAGE">
    <p:bg>
      <p:bgPr>
        <a:solidFill>
          <a:srgbClr val="F6F8FA"/>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777240" y="384048"/>
            <a:ext cx="6400800" cy="228600"/>
          </a:xfrm>
          <a:prstGeom prst="rect">
            <a:avLst/>
          </a:prstGeom>
          <a:noFill/>
          <a:ln/>
        </p:spPr>
        <p:txBody>
          <a:bodyPr wrap="square" rtlCol="0"/>
          <a:lstStyle>
            <a:lvl1pPr algn="l" indent="0" marL="0">
              <a:buNone/>
              <a:defRPr lang="en-US" sz="900" spc="100" kern="0" dirty="0">
                <a:solidFill>
                  <a:srgbClr val="6B7780"/>
                </a:solidFill>
                <a:latin typeface="IBM Plex Mono" pitchFamily="34" charset="0"/>
                <a:ea typeface="IBM Plex Mono" pitchFamily="34" charset="-122"/>
                <a:cs typeface="IBM Plex Mono" pitchFamily="34" charset="-120"/>
              </a:defRPr>
            </a:lvl1pPr>
          </a:lstStyle>
          <a:p>
            <a:pPr algn="l" indent="0" marL="0">
              <a:buNone/>
            </a:pPr>
            <a:endParaRPr lang="en-US" sz="900" dirty="0"/>
          </a:p>
        </p:txBody>
      </p:sp>
      <p:sp>
        <p:nvSpPr>
          <p:cNvPr id="3" name="Shape 0"/>
          <p:cNvSpPr/>
          <p:nvPr/>
        </p:nvSpPr>
        <p:spPr>
          <a:xfrm>
            <a:off x="777240" y="749808"/>
            <a:ext cx="10637215" cy="0"/>
          </a:xfrm>
          <a:prstGeom prst="line">
            <a:avLst/>
          </a:prstGeom>
          <a:noFill/>
          <a:ln w="9525">
            <a:solidFill>
              <a:srgbClr val="D9DFE3"/>
            </a:solidFill>
            <a:prstDash val="solid"/>
          </a:ln>
        </p:spPr>
      </p:sp>
      <p:sp>
        <p:nvSpPr>
          <p:cNvPr id="4" name="Text 1"/>
          <p:cNvSpPr/>
          <p:nvPr>
            <p:ph idx="102" type="title" hasCustomPrompt="1"/>
          </p:nvPr>
        </p:nvSpPr>
        <p:spPr>
          <a:xfrm>
            <a:off x="777240" y="987552"/>
            <a:ext cx="772668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sp>
        <p:nvSpPr>
          <p:cNvPr id="5" name="Text 1"/>
          <p:cNvSpPr/>
          <p:nvPr>
            <p:ph idx="103" type="body" hasCustomPrompt="1"/>
          </p:nvPr>
        </p:nvSpPr>
        <p:spPr>
          <a:xfrm>
            <a:off x="8503920" y="1024128"/>
            <a:ext cx="2910535" cy="822960"/>
          </a:xfrm>
          <a:prstGeom prst="rect">
            <a:avLst/>
          </a:prstGeom>
          <a:noFill/>
          <a:ln/>
        </p:spPr>
        <p:txBody>
          <a:bodyPr wrap="square" rtlCol="0"/>
          <a:lstStyle>
            <a:lvl1pPr algn="l" indent="0" marL="0">
              <a:lnSpc>
                <a:spcPct val="120000"/>
              </a:lnSpc>
              <a:buNone/>
              <a:defRPr lang="en-US" sz="1050" dirty="0">
                <a:solidFill>
                  <a:srgbClr val="6B7780"/>
                </a:solidFill>
              </a:defRPr>
            </a:lvl1pPr>
          </a:lstStyle>
          <a:p>
            <a:pPr algn="l" indent="0" marL="0">
              <a:lnSpc>
                <a:spcPct val="120000"/>
              </a:lnSpc>
              <a:buNone/>
            </a:pPr>
            <a:endParaRPr lang="en-US" sz="1050" dirty="0"/>
          </a:p>
        </p:txBody>
      </p:sp>
      <p:sp>
        <p:nvSpPr>
          <p:cNvPr id="6" name="Text 1"/>
          <p:cNvSpPr/>
          <p:nvPr/>
        </p:nvSpPr>
        <p:spPr>
          <a:xfrm>
            <a:off x="777240" y="6400800"/>
            <a:ext cx="5486400" cy="201168"/>
          </a:xfrm>
          <a:prstGeom prst="rect">
            <a:avLst/>
          </a:prstGeom>
          <a:noFill/>
          <a:ln/>
        </p:spPr>
        <p:txBody>
          <a:bodyPr wrap="square" lIns="0" tIns="0" rIns="0" bIns="0" rtlCol="0" anchor="ctr"/>
          <a:lstStyle/>
          <a:p>
            <a:pPr indent="0" marL="0">
              <a:buNone/>
            </a:pPr>
            <a:r>
              <a:rPr lang="en-US" sz="700" dirty="0">
                <a:solidFill>
                  <a:srgbClr val="93A0A8"/>
                </a:solidFill>
                <a:latin typeface="IBM Plex Mono" pitchFamily="34" charset="0"/>
                <a:ea typeface="IBM Plex Mono" pitchFamily="34" charset="-122"/>
                <a:cs typeface="IBM Plex Mono" pitchFamily="34" charset="-120"/>
              </a:rPr>
              <a:t>Woodfrog · Govern · Know · Act · Data and AI engineering</a:t>
            </a:r>
            <a:endParaRPr lang="en-US" sz="700" dirty="0"/>
          </a:p>
        </p:txBody>
      </p:sp>
      <p:sp>
        <p:nvSpPr>
          <p:cNvPr id="7" name="Text 2"/>
          <p:cNvSpPr/>
          <p:nvPr/>
        </p:nvSpPr>
        <p:spPr>
          <a:xfrm>
            <a:off x="9585655" y="6400800"/>
            <a:ext cx="1828800" cy="201168"/>
          </a:xfrm>
          <a:prstGeom prst="rect">
            <a:avLst/>
          </a:prstGeom>
          <a:noFill/>
          <a:ln/>
        </p:spPr>
        <p:txBody>
          <a:bodyPr wrap="square" lIns="0" tIns="0" rIns="0" bIns="0" rtlCol="0" anchor="ctr"/>
          <a:lstStyle/>
          <a:p>
            <a:pPr algn="r" indent="0" marL="0">
              <a:buNone/>
            </a:pPr>
            <a:r>
              <a:rPr lang="en-US" sz="700" dirty="0">
                <a:solidFill>
                  <a:srgbClr val="93A0A8"/>
                </a:solidFill>
                <a:latin typeface="IBM Plex Mono" pitchFamily="34" charset="0"/>
                <a:ea typeface="IBM Plex Mono" pitchFamily="34" charset="-122"/>
                <a:cs typeface="IBM Plex Mono" pitchFamily="34" charset="-120"/>
              </a:rPr>
              <a:t>woodfrog.tech</a:t>
            </a:r>
            <a:endParaRPr lang="en-US" sz="7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NAVY">
    <p:bg>
      <p:bgPr>
        <a:solidFill>
          <a:srgbClr val="0F1B24"/>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3.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image" Target="../media/image-3-2.jpeg"/><Relationship Id="rId3" Type="http://schemas.openxmlformats.org/officeDocument/2006/relationships/image" Target="../media/image-3-3.jpeg"/><Relationship Id="rId4" Type="http://schemas.openxmlformats.org/officeDocument/2006/relationships/slideLayout" Target="../slideLayouts/slideLayout2.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jpeg"/><Relationship Id="rId3" Type="http://schemas.openxmlformats.org/officeDocument/2006/relationships/image" Target="../media/image-4-3.jpeg"/><Relationship Id="rId4" Type="http://schemas.openxmlformats.org/officeDocument/2006/relationships/image" Target="../media/image-4-4.jpeg"/><Relationship Id="rId5" Type="http://schemas.openxmlformats.org/officeDocument/2006/relationships/slideLayout" Target="../slideLayouts/slideLayout2.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image" Target="../media/image-5-2.jp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2.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image" Target="../media/image-7-8.png"/><Relationship Id="rId9" Type="http://schemas.openxmlformats.org/officeDocument/2006/relationships/image" Target="../media/image-7-9.png"/><Relationship Id="rId10" Type="http://schemas.openxmlformats.org/officeDocument/2006/relationships/slideLayout" Target="../slideLayouts/slideLayout2.xml"/><Relationship Id="rId11"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image" Target="../media/image-8-2.jpeg"/><Relationship Id="rId3" Type="http://schemas.openxmlformats.org/officeDocument/2006/relationships/image" Target="../media/image-8-3.jpeg"/><Relationship Id="rId4" Type="http://schemas.openxmlformats.org/officeDocument/2006/relationships/image" Target="../media/image-8-4.jpeg"/><Relationship Id="rId5" Type="http://schemas.openxmlformats.org/officeDocument/2006/relationships/image" Target="../media/image-8-5.jpeg"/><Relationship Id="rId6" Type="http://schemas.openxmlformats.org/officeDocument/2006/relationships/image" Target="../media/image-8-6.jpeg"/><Relationship Id="rId7" Type="http://schemas.openxmlformats.org/officeDocument/2006/relationships/slideLayout" Target="../slideLayouts/slideLayout2.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image" Target="../media/image-9-2.jpeg"/><Relationship Id="rId3" Type="http://schemas.openxmlformats.org/officeDocument/2006/relationships/image" Target="../media/image-9-3.jpeg"/><Relationship Id="rId4" Type="http://schemas.openxmlformats.org/officeDocument/2006/relationships/image" Target="../media/image-9-4.jpeg"/><Relationship Id="rId5" Type="http://schemas.openxmlformats.org/officeDocument/2006/relationships/image" Target="../media/image-9-5.jpeg"/><Relationship Id="rId6" Type="http://schemas.openxmlformats.org/officeDocument/2006/relationships/image" Target="../media/image-9-6.jpeg"/><Relationship Id="rId7" Type="http://schemas.openxmlformats.org/officeDocument/2006/relationships/slideLayout" Target="../slideLayouts/slideLayout2.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image" Target="../media/image-10-2.jpeg"/><Relationship Id="rId3" Type="http://schemas.openxmlformats.org/officeDocument/2006/relationships/image" Target="../media/image-10-3.jpeg"/><Relationship Id="rId4" Type="http://schemas.openxmlformats.org/officeDocument/2006/relationships/image" Target="../media/image-10-4.jpeg"/><Relationship Id="rId5" Type="http://schemas.openxmlformats.org/officeDocument/2006/relationships/image" Target="../media/image-10-5.jpeg"/><Relationship Id="rId6" Type="http://schemas.openxmlformats.org/officeDocument/2006/relationships/image" Target="../media/image-10-6.jpeg"/><Relationship Id="rId7" Type="http://schemas.openxmlformats.org/officeDocument/2006/relationships/slideLayout" Target="../slideLayouts/slideLayout2.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image" Target="../media/image-11-2.jpeg"/><Relationship Id="rId3" Type="http://schemas.openxmlformats.org/officeDocument/2006/relationships/image" Target="../media/image-11-3.jpeg"/><Relationship Id="rId4" Type="http://schemas.openxmlformats.org/officeDocument/2006/relationships/slideLayout" Target="../slideLayouts/slideLayout2.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image" Target="../media/image-12-2.jpg"/><Relationship Id="rId3" Type="http://schemas.openxmlformats.org/officeDocument/2006/relationships/image" Target="../media/image-12-3.jpg"/><Relationship Id="rId4" Type="http://schemas.openxmlformats.org/officeDocument/2006/relationships/image" Target="../media/image-12-4.jpg"/><Relationship Id="rId5" Type="http://schemas.openxmlformats.org/officeDocument/2006/relationships/image" Target="../media/image-12-5.jpg"/><Relationship Id="rId6" Type="http://schemas.openxmlformats.org/officeDocument/2006/relationships/image" Target="../media/image-12-6.jpg"/><Relationship Id="rId7" Type="http://schemas.openxmlformats.org/officeDocument/2006/relationships/image" Target="../media/image-12-7.jpg"/><Relationship Id="rId8" Type="http://schemas.openxmlformats.org/officeDocument/2006/relationships/image" Target="../media/image-12-8.jpg"/><Relationship Id="rId9" Type="http://schemas.openxmlformats.org/officeDocument/2006/relationships/image" Target="../media/image-12-9.jpg"/><Relationship Id="rId10" Type="http://schemas.openxmlformats.org/officeDocument/2006/relationships/slideLayout" Target="../slideLayouts/slideLayout2.xml"/><Relationship Id="rId11"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image" Target="../media/image-13-2.png"/><Relationship Id="rId3" Type="http://schemas.openxmlformats.org/officeDocument/2006/relationships/slideLayout" Target="../slideLayouts/slideLayout3.xml"/><Relationship Id="rId4"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cover-photo-1" descr="preencoded.png">    </p:cNvPr>
          <p:cNvPicPr>
            <a:picLocks noChangeAspect="1"/>
          </p:cNvPicPr>
          <p:nvPr/>
        </p:nvPicPr>
        <p:blipFill>
          <a:blip r:embed="rId1"/>
          <a:stretch>
            <a:fillRect/>
          </a:stretch>
        </p:blipFill>
        <p:spPr>
          <a:xfrm>
            <a:off x="7635240" y="0"/>
            <a:ext cx="4556455" cy="6803136"/>
          </a:xfrm>
          <a:prstGeom prst="rect">
            <a:avLst/>
          </a:prstGeom>
        </p:spPr>
      </p:pic>
      <p:sp>
        <p:nvSpPr>
          <p:cNvPr id="3" name="cover-tint"/>
          <p:cNvSpPr/>
          <p:nvPr/>
        </p:nvSpPr>
        <p:spPr>
          <a:xfrm>
            <a:off x="7635240" y="0"/>
            <a:ext cx="4556455" cy="6803136"/>
          </a:xfrm>
          <a:prstGeom prst="rect">
            <a:avLst/>
          </a:prstGeom>
          <a:solidFill>
            <a:srgbClr val="0F1B24">
              <a:alpha val="55000"/>
            </a:srgbClr>
          </a:solidFill>
          <a:ln/>
        </p:spPr>
      </p:sp>
      <p:pic>
        <p:nvPicPr>
          <p:cNvPr id="4" name="logo-2" descr="/private/tmp/claude-501/-Users-anant-Documents-repo/df02ae95-e097-40a8-bd1f-ec46202c7891/scratchpad/deck/assets/logo-white.png">    </p:cNvPr>
          <p:cNvPicPr>
            <a:picLocks noChangeAspect="1"/>
          </p:cNvPicPr>
          <p:nvPr/>
        </p:nvPicPr>
        <p:blipFill>
          <a:blip r:embed="rId2"/>
          <a:stretch>
            <a:fillRect/>
          </a:stretch>
        </p:blipFill>
        <p:spPr>
          <a:xfrm>
            <a:off x="777240" y="777240"/>
            <a:ext cx="1417320" cy="411414"/>
          </a:xfrm>
          <a:prstGeom prst="rect">
            <a:avLst/>
          </a:prstGeom>
        </p:spPr>
      </p:pic>
      <p:sp>
        <p:nvSpPr>
          <p:cNvPr id="5" name="sep-3"/>
          <p:cNvSpPr/>
          <p:nvPr/>
        </p:nvSpPr>
        <p:spPr>
          <a:xfrm>
            <a:off x="2377440" y="822960"/>
            <a:ext cx="0" cy="329184"/>
          </a:xfrm>
          <a:prstGeom prst="line">
            <a:avLst/>
          </a:prstGeom>
          <a:noFill/>
          <a:ln w="9525">
            <a:solidFill>
              <a:srgbClr val="3A4A55"/>
            </a:solidFill>
            <a:prstDash val="solid"/>
          </a:ln>
        </p:spPr>
      </p:sp>
      <p:sp>
        <p:nvSpPr>
          <p:cNvPr id="6" name="gka-4"/>
          <p:cNvSpPr txBox="1"/>
          <p:nvPr/>
        </p:nvSpPr>
        <p:spPr>
          <a:xfrm>
            <a:off x="2560320" y="804672"/>
            <a:ext cx="2743200" cy="365760"/>
          </a:xfrm>
          <a:prstGeom prst="rect">
            <a:avLst/>
          </a:prstGeom>
          <a:noFill/>
          <a:ln/>
        </p:spPr>
        <p:txBody>
          <a:bodyPr wrap="square" lIns="0" tIns="0" rIns="0" bIns="0" rtlCol="0" anchor="ctr"/>
          <a:lstStyle/>
          <a:p>
            <a:pPr indent="0" marL="0">
              <a:buNone/>
            </a:pPr>
            <a:r>
              <a:rPr lang="en-US" sz="1000" spc="100" kern="0" dirty="0">
                <a:solidFill>
                  <a:srgbClr val="6FB8D9"/>
                </a:solidFill>
                <a:latin typeface="IBM Plex Mono" pitchFamily="34" charset="0"/>
                <a:ea typeface="IBM Plex Mono" pitchFamily="34" charset="-122"/>
                <a:cs typeface="IBM Plex Mono" pitchFamily="34" charset="-120"/>
              </a:rPr>
              <a:t>Govern</a:t>
            </a:r>
            <a:pPr indent="0" marL="0">
              <a:buNone/>
            </a:pPr>
            <a:r>
              <a:rPr lang="en-US" sz="1000" spc="100" kern="0" dirty="0">
                <a:solidFill>
                  <a:srgbClr val="4F6270"/>
                </a:solidFill>
                <a:latin typeface="IBM Plex Mono" pitchFamily="34" charset="0"/>
                <a:ea typeface="IBM Plex Mono" pitchFamily="34" charset="-122"/>
                <a:cs typeface="IBM Plex Mono" pitchFamily="34" charset="-120"/>
              </a:rPr>
              <a:t>  ·  </a:t>
            </a:r>
            <a:pPr indent="0" marL="0">
              <a:buNone/>
            </a:pPr>
            <a:r>
              <a:rPr lang="en-US" sz="1000" spc="100" kern="0" dirty="0">
                <a:solidFill>
                  <a:srgbClr val="6FB8D9"/>
                </a:solidFill>
                <a:latin typeface="IBM Plex Mono" pitchFamily="34" charset="0"/>
                <a:ea typeface="IBM Plex Mono" pitchFamily="34" charset="-122"/>
                <a:cs typeface="IBM Plex Mono" pitchFamily="34" charset="-120"/>
              </a:rPr>
              <a:t>Know</a:t>
            </a:r>
            <a:pPr indent="0" marL="0">
              <a:buNone/>
            </a:pPr>
            <a:r>
              <a:rPr lang="en-US" sz="1000" spc="100" kern="0" dirty="0">
                <a:solidFill>
                  <a:srgbClr val="4F6270"/>
                </a:solidFill>
                <a:latin typeface="IBM Plex Mono" pitchFamily="34" charset="0"/>
                <a:ea typeface="IBM Plex Mono" pitchFamily="34" charset="-122"/>
                <a:cs typeface="IBM Plex Mono" pitchFamily="34" charset="-120"/>
              </a:rPr>
              <a:t>  ·  </a:t>
            </a:r>
            <a:pPr indent="0" marL="0">
              <a:buNone/>
            </a:pPr>
            <a:r>
              <a:rPr lang="en-US" sz="1000" spc="100" kern="0" dirty="0">
                <a:solidFill>
                  <a:srgbClr val="6FB8D9"/>
                </a:solidFill>
                <a:latin typeface="IBM Plex Mono" pitchFamily="34" charset="0"/>
                <a:ea typeface="IBM Plex Mono" pitchFamily="34" charset="-122"/>
                <a:cs typeface="IBM Plex Mono" pitchFamily="34" charset="-120"/>
              </a:rPr>
              <a:t>Act</a:t>
            </a:r>
            <a:endParaRPr lang="en-US" sz="1000" dirty="0"/>
          </a:p>
        </p:txBody>
      </p:sp>
      <p:sp>
        <p:nvSpPr>
          <p:cNvPr id="7" name="cover-title"/>
          <p:cNvSpPr txBox="1"/>
          <p:nvPr/>
        </p:nvSpPr>
        <p:spPr>
          <a:xfrm>
            <a:off x="777240" y="1920240"/>
            <a:ext cx="6766560" cy="1554480"/>
          </a:xfrm>
          <a:prstGeom prst="rect">
            <a:avLst/>
          </a:prstGeom>
          <a:noFill/>
          <a:ln/>
        </p:spPr>
        <p:txBody>
          <a:bodyPr wrap="square" lIns="0" tIns="0" rIns="0" bIns="0" rtlCol="0" anchor="t"/>
          <a:lstStyle/>
          <a:p>
            <a:pPr indent="0" marL="0">
              <a:buNone/>
            </a:pPr>
            <a:r>
              <a:rPr lang="en-US" sz="3800" b="1" dirty="0">
                <a:solidFill>
                  <a:schemeClr val="bg1"/>
                </a:solidFill>
              </a:rPr>
              <a:t>Data and AI engineering</a:t>
            </a:r>
            <a:endParaRPr lang="en-US" sz="3800" dirty="0"/>
          </a:p>
          <a:p>
            <a:pPr indent="0" marL="0">
              <a:buNone/>
            </a:pPr>
            <a:r>
              <a:rPr lang="en-US" sz="3800" b="1" dirty="0">
                <a:solidFill>
                  <a:schemeClr val="bg1"/>
                </a:solidFill>
              </a:rPr>
              <a:t>for modern businesses.</a:t>
            </a:r>
            <a:endParaRPr lang="en-US" sz="3800" dirty="0"/>
          </a:p>
        </p:txBody>
      </p:sp>
      <p:sp>
        <p:nvSpPr>
          <p:cNvPr id="8" name="text-5"/>
          <p:cNvSpPr txBox="1"/>
          <p:nvPr/>
        </p:nvSpPr>
        <p:spPr>
          <a:xfrm>
            <a:off x="777240" y="3749040"/>
            <a:ext cx="6035040" cy="731520"/>
          </a:xfrm>
          <a:prstGeom prst="rect">
            <a:avLst/>
          </a:prstGeom>
          <a:noFill/>
          <a:ln/>
        </p:spPr>
        <p:txBody>
          <a:bodyPr wrap="square" lIns="0" tIns="0" rIns="0" bIns="0" rtlCol="0" anchor="t"/>
          <a:lstStyle/>
          <a:p>
            <a:pPr indent="0" marL="0">
              <a:lnSpc>
                <a:spcPct val="130000"/>
              </a:lnSpc>
              <a:buNone/>
            </a:pPr>
            <a:r>
              <a:rPr lang="en-US" sz="1500" dirty="0">
                <a:solidFill>
                  <a:srgbClr val="AEBAC2"/>
                </a:solidFill>
              </a:rPr>
              <a:t>From trusted data foundations through to production AI, and the applications the work lives in.</a:t>
            </a:r>
            <a:endParaRPr lang="en-US" sz="1500" dirty="0"/>
          </a:p>
        </p:txBody>
      </p:sp>
      <p:sp>
        <p:nvSpPr>
          <p:cNvPr id="9" name="rule-6"/>
          <p:cNvSpPr/>
          <p:nvPr/>
        </p:nvSpPr>
        <p:spPr>
          <a:xfrm>
            <a:off x="777240" y="5074920"/>
            <a:ext cx="6400800" cy="0"/>
          </a:xfrm>
          <a:prstGeom prst="line">
            <a:avLst/>
          </a:prstGeom>
          <a:noFill/>
          <a:ln w="9525">
            <a:solidFill>
              <a:srgbClr val="2A3A46"/>
            </a:solidFill>
            <a:prstDash val="solid"/>
          </a:ln>
        </p:spPr>
      </p:sp>
      <p:sp>
        <p:nvSpPr>
          <p:cNvPr id="10" name="text-7"/>
          <p:cNvSpPr txBox="1"/>
          <p:nvPr/>
        </p:nvSpPr>
        <p:spPr>
          <a:xfrm>
            <a:off x="777240" y="5257800"/>
            <a:ext cx="2103120" cy="201168"/>
          </a:xfrm>
          <a:prstGeom prst="rect">
            <a:avLst/>
          </a:prstGeom>
          <a:noFill/>
          <a:ln/>
        </p:spPr>
        <p:txBody>
          <a:bodyPr wrap="square" lIns="0" tIns="0" rIns="0" bIns="0" rtlCol="0" anchor="ctr"/>
          <a:lstStyle/>
          <a:p>
            <a:pPr indent="0" marL="0">
              <a:buNone/>
            </a:pPr>
            <a:r>
              <a:rPr lang="en-US" sz="750" spc="100" kern="0" dirty="0">
                <a:solidFill>
                  <a:srgbClr val="7D8B95"/>
                </a:solidFill>
                <a:latin typeface="IBM Plex Mono" pitchFamily="34" charset="0"/>
                <a:ea typeface="IBM Plex Mono" pitchFamily="34" charset="-122"/>
                <a:cs typeface="IBM Plex Mono" pitchFamily="34" charset="-120"/>
              </a:rPr>
              <a:t>BASED IN</a:t>
            </a:r>
            <a:endParaRPr lang="en-US" sz="750" dirty="0"/>
          </a:p>
        </p:txBody>
      </p:sp>
      <p:sp>
        <p:nvSpPr>
          <p:cNvPr id="11" name="text-8"/>
          <p:cNvSpPr txBox="1"/>
          <p:nvPr/>
        </p:nvSpPr>
        <p:spPr>
          <a:xfrm>
            <a:off x="777240" y="5532120"/>
            <a:ext cx="2148840" cy="320040"/>
          </a:xfrm>
          <a:prstGeom prst="rect">
            <a:avLst/>
          </a:prstGeom>
          <a:noFill/>
          <a:ln/>
        </p:spPr>
        <p:txBody>
          <a:bodyPr wrap="square" lIns="0" tIns="0" rIns="0" bIns="0" rtlCol="0" anchor="t"/>
          <a:lstStyle/>
          <a:p>
            <a:pPr indent="0" marL="0">
              <a:buNone/>
            </a:pPr>
            <a:r>
              <a:rPr lang="en-US" sz="1300" dirty="0">
                <a:solidFill>
                  <a:schemeClr val="bg1"/>
                </a:solidFill>
              </a:rPr>
              <a:t>Pune, India</a:t>
            </a:r>
            <a:endParaRPr lang="en-US" sz="1300" dirty="0"/>
          </a:p>
        </p:txBody>
      </p:sp>
      <p:sp>
        <p:nvSpPr>
          <p:cNvPr id="12" name="text-9"/>
          <p:cNvSpPr txBox="1"/>
          <p:nvPr/>
        </p:nvSpPr>
        <p:spPr>
          <a:xfrm>
            <a:off x="3017520" y="5257800"/>
            <a:ext cx="2103120" cy="201168"/>
          </a:xfrm>
          <a:prstGeom prst="rect">
            <a:avLst/>
          </a:prstGeom>
          <a:noFill/>
          <a:ln/>
        </p:spPr>
        <p:txBody>
          <a:bodyPr wrap="square" lIns="0" tIns="0" rIns="0" bIns="0" rtlCol="0" anchor="ctr"/>
          <a:lstStyle/>
          <a:p>
            <a:pPr indent="0" marL="0">
              <a:buNone/>
            </a:pPr>
            <a:r>
              <a:rPr lang="en-US" sz="750" spc="100" kern="0" dirty="0">
                <a:solidFill>
                  <a:srgbClr val="7D8B95"/>
                </a:solidFill>
                <a:latin typeface="IBM Plex Mono" pitchFamily="34" charset="0"/>
                <a:ea typeface="IBM Plex Mono" pitchFamily="34" charset="-122"/>
                <a:cs typeface="IBM Plex Mono" pitchFamily="34" charset="-120"/>
              </a:rPr>
              <a:t>PARTNER</a:t>
            </a:r>
            <a:endParaRPr lang="en-US" sz="750" dirty="0"/>
          </a:p>
        </p:txBody>
      </p:sp>
      <p:sp>
        <p:nvSpPr>
          <p:cNvPr id="13" name="text-10"/>
          <p:cNvSpPr txBox="1"/>
          <p:nvPr/>
        </p:nvSpPr>
        <p:spPr>
          <a:xfrm>
            <a:off x="3017520" y="5532120"/>
            <a:ext cx="2148840" cy="320040"/>
          </a:xfrm>
          <a:prstGeom prst="rect">
            <a:avLst/>
          </a:prstGeom>
          <a:noFill/>
          <a:ln/>
        </p:spPr>
        <p:txBody>
          <a:bodyPr wrap="square" lIns="0" tIns="0" rIns="0" bIns="0" rtlCol="0" anchor="t"/>
          <a:lstStyle/>
          <a:p>
            <a:pPr indent="0" marL="0">
              <a:buNone/>
            </a:pPr>
            <a:r>
              <a:rPr lang="en-US" sz="1300" dirty="0">
                <a:solidFill>
                  <a:schemeClr val="bg1"/>
                </a:solidFill>
              </a:rPr>
              <a:t>Anthropic Certified</a:t>
            </a:r>
            <a:endParaRPr lang="en-US" sz="1300" dirty="0"/>
          </a:p>
        </p:txBody>
      </p:sp>
      <p:sp>
        <p:nvSpPr>
          <p:cNvPr id="14" name="text-11"/>
          <p:cNvSpPr txBox="1"/>
          <p:nvPr/>
        </p:nvSpPr>
        <p:spPr>
          <a:xfrm>
            <a:off x="5257800" y="5257800"/>
            <a:ext cx="2103120" cy="201168"/>
          </a:xfrm>
          <a:prstGeom prst="rect">
            <a:avLst/>
          </a:prstGeom>
          <a:noFill/>
          <a:ln/>
        </p:spPr>
        <p:txBody>
          <a:bodyPr wrap="square" lIns="0" tIns="0" rIns="0" bIns="0" rtlCol="0" anchor="ctr"/>
          <a:lstStyle/>
          <a:p>
            <a:pPr indent="0" marL="0">
              <a:buNone/>
            </a:pPr>
            <a:r>
              <a:rPr lang="en-US" sz="750" spc="100" kern="0" dirty="0">
                <a:solidFill>
                  <a:srgbClr val="7D8B95"/>
                </a:solidFill>
                <a:latin typeface="IBM Plex Mono" pitchFamily="34" charset="0"/>
                <a:ea typeface="IBM Plex Mono" pitchFamily="34" charset="-122"/>
                <a:cs typeface="IBM Plex Mono" pitchFamily="34" charset="-120"/>
              </a:rPr>
              <a:t>DELIVERING ACROSS</a:t>
            </a:r>
            <a:endParaRPr lang="en-US" sz="750" dirty="0"/>
          </a:p>
        </p:txBody>
      </p:sp>
      <p:sp>
        <p:nvSpPr>
          <p:cNvPr id="15" name="text-12"/>
          <p:cNvSpPr txBox="1"/>
          <p:nvPr/>
        </p:nvSpPr>
        <p:spPr>
          <a:xfrm>
            <a:off x="5257800" y="5532120"/>
            <a:ext cx="2148840" cy="320040"/>
          </a:xfrm>
          <a:prstGeom prst="rect">
            <a:avLst/>
          </a:prstGeom>
          <a:noFill/>
          <a:ln/>
        </p:spPr>
        <p:txBody>
          <a:bodyPr wrap="square" lIns="0" tIns="0" rIns="0" bIns="0" rtlCol="0" anchor="t"/>
          <a:lstStyle/>
          <a:p>
            <a:pPr indent="0" marL="0">
              <a:buNone/>
            </a:pPr>
            <a:r>
              <a:rPr lang="en-US" sz="1300" dirty="0">
                <a:solidFill>
                  <a:schemeClr val="bg1"/>
                </a:solidFill>
              </a:rPr>
              <a:t>India, APAC, UK and US</a:t>
            </a:r>
            <a:endParaRPr lang="en-US" sz="1300" dirty="0"/>
          </a:p>
        </p:txBody>
      </p:sp>
      <p:pic>
        <p:nvPicPr>
          <p:cNvPr id="16" name="cover-badge" descr="/private/tmp/claude-501/-Users-anant-Documents-repo/df02ae95-e097-40a8-bd1f-ec46202c7891/scratchpad/deck/assets/partner-badge.png">    </p:cNvPr>
          <p:cNvPicPr>
            <a:picLocks noChangeAspect="1"/>
          </p:cNvPicPr>
          <p:nvPr/>
        </p:nvPicPr>
        <p:blipFill>
          <a:blip r:embed="rId3"/>
          <a:stretch>
            <a:fillRect/>
          </a:stretch>
        </p:blipFill>
        <p:spPr>
          <a:xfrm>
            <a:off x="9631375" y="731520"/>
            <a:ext cx="1783080" cy="564266"/>
          </a:xfrm>
          <a:prstGeom prst="rect">
            <a:avLst/>
          </a:prstGeom>
        </p:spPr>
      </p:pic>
      <p:sp>
        <p:nvSpPr>
          <p:cNvPr id="17" name="tri-13"/>
          <p:cNvSpPr/>
          <p:nvPr/>
        </p:nvSpPr>
        <p:spPr>
          <a:xfrm>
            <a:off x="0" y="6803136"/>
            <a:ext cx="3047924" cy="54864"/>
          </a:xfrm>
          <a:prstGeom prst="rect">
            <a:avLst/>
          </a:prstGeom>
          <a:solidFill>
            <a:srgbClr val="1498CC"/>
          </a:solidFill>
          <a:ln/>
        </p:spPr>
      </p:sp>
      <p:sp>
        <p:nvSpPr>
          <p:cNvPr id="18" name="tri-14"/>
          <p:cNvSpPr/>
          <p:nvPr/>
        </p:nvSpPr>
        <p:spPr>
          <a:xfrm>
            <a:off x="3047924" y="6803136"/>
            <a:ext cx="3047924" cy="54864"/>
          </a:xfrm>
          <a:prstGeom prst="rect">
            <a:avLst/>
          </a:prstGeom>
          <a:solidFill>
            <a:srgbClr val="16A89A"/>
          </a:solidFill>
          <a:ln/>
        </p:spPr>
      </p:sp>
      <p:sp>
        <p:nvSpPr>
          <p:cNvPr id="19" name="tri-15"/>
          <p:cNvSpPr/>
          <p:nvPr/>
        </p:nvSpPr>
        <p:spPr>
          <a:xfrm>
            <a:off x="6095848" y="6803136"/>
            <a:ext cx="3047924" cy="54864"/>
          </a:xfrm>
          <a:prstGeom prst="rect">
            <a:avLst/>
          </a:prstGeom>
          <a:solidFill>
            <a:srgbClr val="D97757"/>
          </a:solidFill>
          <a:ln/>
        </p:spPr>
      </p:sp>
      <p:sp>
        <p:nvSpPr>
          <p:cNvPr id="20" name="tri-16"/>
          <p:cNvSpPr/>
          <p:nvPr/>
        </p:nvSpPr>
        <p:spPr>
          <a:xfrm>
            <a:off x="9143771" y="6803136"/>
            <a:ext cx="3047924" cy="54864"/>
          </a:xfrm>
          <a:prstGeom prst="rect">
            <a:avLst/>
          </a:prstGeom>
          <a:solidFill>
            <a:srgbClr val="1498CC"/>
          </a:solidFill>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body" hasCustomPrompt="1"/>
          </p:nvPr>
        </p:nvSpPr>
        <p:spPr>
          <a:xfrm>
            <a:off x="777240" y="384048"/>
            <a:ext cx="6400800" cy="228600"/>
          </a:xfrm>
          <a:prstGeom prst="rect">
            <a:avLst/>
          </a:prstGeom>
          <a:noFill/>
          <a:ln/>
        </p:spPr>
        <p:txBody>
          <a:bodyPr wrap="square" lIns="0" tIns="0" rIns="0" bIns="0" rtlCol="0" anchor="ctr"/>
          <a:lstStyle/>
          <a:p>
            <a:pPr algn="l" indent="0" marL="0">
              <a:buNone/>
            </a:pPr>
            <a:r>
              <a:rPr lang="en-US" sz="900" spc="100" kern="0" dirty="0">
                <a:solidFill>
                  <a:srgbClr val="6B7780"/>
                </a:solidFill>
                <a:latin typeface="IBM Plex Mono" pitchFamily="34" charset="0"/>
                <a:ea typeface="IBM Plex Mono" pitchFamily="34" charset="-122"/>
                <a:cs typeface="IBM Plex Mono" pitchFamily="34" charset="-120"/>
              </a:rPr>
              <a:t>AT A GLANCE</a:t>
            </a:r>
            <a:endParaRPr lang="en-US" sz="900" dirty="0"/>
          </a:p>
        </p:txBody>
      </p:sp>
      <p:sp>
        <p:nvSpPr>
          <p:cNvPr id="3" name="Text 1"/>
          <p:cNvSpPr/>
          <p:nvPr>
            <p:ph idx="102" type="title" hasCustomPrompt="1"/>
          </p:nvPr>
        </p:nvSpPr>
        <p:spPr>
          <a:xfrm>
            <a:off x="777240" y="987552"/>
            <a:ext cx="7726680" cy="731520"/>
          </a:xfrm>
          <a:prstGeom prst="rect">
            <a:avLst/>
          </a:prstGeom>
          <a:noFill/>
          <a:ln/>
        </p:spPr>
        <p:txBody>
          <a:bodyPr wrap="square" lIns="0" tIns="0" rIns="0" bIns="0" rtlCol="0" anchor="t"/>
          <a:lstStyle/>
          <a:p>
            <a:pPr algn="l" indent="0" marL="0">
              <a:buNone/>
            </a:pPr>
            <a:r>
              <a:rPr lang="en-US" sz="2800" b="1" dirty="0">
                <a:solidFill>
                  <a:schemeClr val="tx1"/>
                </a:solidFill>
              </a:rPr>
              <a:t>The shape of the firm.</a:t>
            </a:r>
            <a:endParaRPr lang="en-US" sz="2800" dirty="0"/>
          </a:p>
        </p:txBody>
      </p:sp>
      <p:sp>
        <p:nvSpPr>
          <p:cNvPr id="4" name="Text 1"/>
          <p:cNvSpPr/>
          <p:nvPr>
            <p:ph idx="103" type="body" hasCustomPrompt="1"/>
          </p:nvPr>
        </p:nvSpPr>
        <p:spPr>
          <a:xfrm>
            <a:off x="8503920" y="1024128"/>
            <a:ext cx="2910535" cy="822960"/>
          </a:xfrm>
          <a:prstGeom prst="rect">
            <a:avLst/>
          </a:prstGeom>
          <a:noFill/>
          <a:ln/>
        </p:spPr>
        <p:txBody>
          <a:bodyPr wrap="square" lIns="0" tIns="0" rIns="0" bIns="0" rtlCol="0" anchor="t"/>
          <a:lstStyle/>
          <a:p>
            <a:pPr algn="l" indent="0" marL="0">
              <a:lnSpc>
                <a:spcPct val="120000"/>
              </a:lnSpc>
              <a:buNone/>
            </a:pPr>
            <a:r>
              <a:rPr lang="en-US" sz="1050" dirty="0">
                <a:solidFill>
                  <a:srgbClr val="6B7780"/>
                </a:solidFill>
              </a:rPr>
              <a:t>Founded in Pune in 2023. A small senior team, delivering across India, APAC, the UK and the US.</a:t>
            </a:r>
            <a:endParaRPr lang="en-US" sz="1050" dirty="0"/>
          </a:p>
        </p:txBody>
      </p:sp>
      <p:sp>
        <p:nvSpPr>
          <p:cNvPr id="5" name="page-num-17"/>
          <p:cNvSpPr txBox="1"/>
          <p:nvPr/>
        </p:nvSpPr>
        <p:spPr>
          <a:xfrm>
            <a:off x="10042855" y="384048"/>
            <a:ext cx="1371600" cy="228600"/>
          </a:xfrm>
          <a:prstGeom prst="rect">
            <a:avLst/>
          </a:prstGeom>
          <a:noFill/>
          <a:ln/>
        </p:spPr>
        <p:txBody>
          <a:bodyPr wrap="square" lIns="0" tIns="0" rIns="0" bIns="0" rtlCol="0" anchor="ctr"/>
          <a:lstStyle/>
          <a:p>
            <a:pPr algn="r" indent="0" marL="0">
              <a:buNone/>
            </a:pPr>
            <a:r>
              <a:rPr lang="en-US" sz="900" spc="100" kern="0" dirty="0">
                <a:solidFill>
                  <a:srgbClr val="6B7780"/>
                </a:solidFill>
                <a:latin typeface="IBM Plex Mono" pitchFamily="34" charset="0"/>
                <a:ea typeface="IBM Plex Mono" pitchFamily="34" charset="-122"/>
                <a:cs typeface="IBM Plex Mono" pitchFamily="34" charset="-120"/>
              </a:rPr>
              <a:t>02 / 13</a:t>
            </a:r>
            <a:endParaRPr lang="en-US" sz="900" dirty="0"/>
          </a:p>
        </p:txBody>
      </p:sp>
      <p:sp>
        <p:nvSpPr>
          <p:cNvPr id="6" name="progress"/>
          <p:cNvSpPr/>
          <p:nvPr/>
        </p:nvSpPr>
        <p:spPr>
          <a:xfrm>
            <a:off x="777240" y="731520"/>
            <a:ext cx="1005840" cy="41148"/>
          </a:xfrm>
          <a:prstGeom prst="rect">
            <a:avLst/>
          </a:prstGeom>
          <a:solidFill>
            <a:schemeClr val="accent1"/>
          </a:solidFill>
          <a:ln/>
        </p:spPr>
      </p:sp>
      <p:sp>
        <p:nvSpPr>
          <p:cNvPr id="7" name="rule-18"/>
          <p:cNvSpPr/>
          <p:nvPr/>
        </p:nvSpPr>
        <p:spPr>
          <a:xfrm>
            <a:off x="777240" y="2103120"/>
            <a:ext cx="2453564" cy="0"/>
          </a:xfrm>
          <a:prstGeom prst="line">
            <a:avLst/>
          </a:prstGeom>
          <a:noFill/>
          <a:ln w="9525">
            <a:solidFill>
              <a:srgbClr val="D9DFE3"/>
            </a:solidFill>
            <a:prstDash val="solid"/>
          </a:ln>
        </p:spPr>
      </p:sp>
      <p:sp>
        <p:nvSpPr>
          <p:cNvPr id="8" name="text-19"/>
          <p:cNvSpPr txBox="1"/>
          <p:nvPr/>
        </p:nvSpPr>
        <p:spPr>
          <a:xfrm>
            <a:off x="777240" y="2331720"/>
            <a:ext cx="2453564" cy="685800"/>
          </a:xfrm>
          <a:prstGeom prst="rect">
            <a:avLst/>
          </a:prstGeom>
          <a:noFill/>
          <a:ln/>
        </p:spPr>
        <p:txBody>
          <a:bodyPr wrap="square" lIns="0" tIns="0" rIns="0" bIns="0" rtlCol="0" anchor="t"/>
          <a:lstStyle/>
          <a:p>
            <a:pPr indent="0" marL="0">
              <a:buNone/>
            </a:pPr>
            <a:r>
              <a:rPr lang="en-US" sz="4000" b="1" dirty="0">
                <a:solidFill>
                  <a:schemeClr val="tx1"/>
                </a:solidFill>
              </a:rPr>
              <a:t>50+</a:t>
            </a:r>
            <a:endParaRPr lang="en-US" sz="4000" dirty="0"/>
          </a:p>
        </p:txBody>
      </p:sp>
      <p:sp>
        <p:nvSpPr>
          <p:cNvPr id="9" name="text-20"/>
          <p:cNvSpPr txBox="1"/>
          <p:nvPr/>
        </p:nvSpPr>
        <p:spPr>
          <a:xfrm>
            <a:off x="777240" y="3063240"/>
            <a:ext cx="2270684" cy="457200"/>
          </a:xfrm>
          <a:prstGeom prst="rect">
            <a:avLst/>
          </a:prstGeom>
          <a:noFill/>
          <a:ln/>
        </p:spPr>
        <p:txBody>
          <a:bodyPr wrap="square" lIns="0" tIns="0" rIns="0" bIns="0" rtlCol="0" anchor="t"/>
          <a:lstStyle/>
          <a:p>
            <a:pPr indent="0" marL="0">
              <a:lnSpc>
                <a:spcPct val="115000"/>
              </a:lnSpc>
              <a:buNone/>
            </a:pPr>
            <a:r>
              <a:rPr lang="en-US" sz="1050" dirty="0">
                <a:solidFill>
                  <a:srgbClr val="6B7780"/>
                </a:solidFill>
              </a:rPr>
              <a:t>Projects delivered</a:t>
            </a:r>
            <a:endParaRPr lang="en-US" sz="1050" dirty="0"/>
          </a:p>
        </p:txBody>
      </p:sp>
      <p:sp>
        <p:nvSpPr>
          <p:cNvPr id="10" name="rule-21"/>
          <p:cNvSpPr/>
          <p:nvPr/>
        </p:nvSpPr>
        <p:spPr>
          <a:xfrm>
            <a:off x="3505124" y="2103120"/>
            <a:ext cx="2453564" cy="0"/>
          </a:xfrm>
          <a:prstGeom prst="line">
            <a:avLst/>
          </a:prstGeom>
          <a:noFill/>
          <a:ln w="9525">
            <a:solidFill>
              <a:srgbClr val="D9DFE3"/>
            </a:solidFill>
            <a:prstDash val="solid"/>
          </a:ln>
        </p:spPr>
      </p:sp>
      <p:sp>
        <p:nvSpPr>
          <p:cNvPr id="11" name="text-22"/>
          <p:cNvSpPr txBox="1"/>
          <p:nvPr/>
        </p:nvSpPr>
        <p:spPr>
          <a:xfrm>
            <a:off x="3505124" y="2331720"/>
            <a:ext cx="2453564" cy="685800"/>
          </a:xfrm>
          <a:prstGeom prst="rect">
            <a:avLst/>
          </a:prstGeom>
          <a:noFill/>
          <a:ln/>
        </p:spPr>
        <p:txBody>
          <a:bodyPr wrap="square" lIns="0" tIns="0" rIns="0" bIns="0" rtlCol="0" anchor="t"/>
          <a:lstStyle/>
          <a:p>
            <a:pPr indent="0" marL="0">
              <a:buNone/>
            </a:pPr>
            <a:r>
              <a:rPr lang="en-US" sz="4000" b="1" dirty="0">
                <a:solidFill>
                  <a:schemeClr val="tx1"/>
                </a:solidFill>
              </a:rPr>
              <a:t>20+</a:t>
            </a:r>
            <a:endParaRPr lang="en-US" sz="4000" dirty="0"/>
          </a:p>
        </p:txBody>
      </p:sp>
      <p:sp>
        <p:nvSpPr>
          <p:cNvPr id="12" name="text-23"/>
          <p:cNvSpPr txBox="1"/>
          <p:nvPr/>
        </p:nvSpPr>
        <p:spPr>
          <a:xfrm>
            <a:off x="3505124" y="3063240"/>
            <a:ext cx="2270684" cy="457200"/>
          </a:xfrm>
          <a:prstGeom prst="rect">
            <a:avLst/>
          </a:prstGeom>
          <a:noFill/>
          <a:ln/>
        </p:spPr>
        <p:txBody>
          <a:bodyPr wrap="square" lIns="0" tIns="0" rIns="0" bIns="0" rtlCol="0" anchor="t"/>
          <a:lstStyle/>
          <a:p>
            <a:pPr indent="0" marL="0">
              <a:lnSpc>
                <a:spcPct val="115000"/>
              </a:lnSpc>
              <a:buNone/>
            </a:pPr>
            <a:r>
              <a:rPr lang="en-US" sz="1050" dirty="0">
                <a:solidFill>
                  <a:srgbClr val="6B7780"/>
                </a:solidFill>
              </a:rPr>
              <a:t>Clients served</a:t>
            </a:r>
            <a:endParaRPr lang="en-US" sz="1050" dirty="0"/>
          </a:p>
        </p:txBody>
      </p:sp>
      <p:sp>
        <p:nvSpPr>
          <p:cNvPr id="13" name="rule-24"/>
          <p:cNvSpPr/>
          <p:nvPr/>
        </p:nvSpPr>
        <p:spPr>
          <a:xfrm>
            <a:off x="6233008" y="2103120"/>
            <a:ext cx="2453564" cy="0"/>
          </a:xfrm>
          <a:prstGeom prst="line">
            <a:avLst/>
          </a:prstGeom>
          <a:noFill/>
          <a:ln w="9525">
            <a:solidFill>
              <a:srgbClr val="D9DFE3"/>
            </a:solidFill>
            <a:prstDash val="solid"/>
          </a:ln>
        </p:spPr>
      </p:sp>
      <p:sp>
        <p:nvSpPr>
          <p:cNvPr id="14" name="text-25"/>
          <p:cNvSpPr txBox="1"/>
          <p:nvPr/>
        </p:nvSpPr>
        <p:spPr>
          <a:xfrm>
            <a:off x="6233008" y="2331720"/>
            <a:ext cx="2453564" cy="685800"/>
          </a:xfrm>
          <a:prstGeom prst="rect">
            <a:avLst/>
          </a:prstGeom>
          <a:noFill/>
          <a:ln/>
        </p:spPr>
        <p:txBody>
          <a:bodyPr wrap="square" lIns="0" tIns="0" rIns="0" bIns="0" rtlCol="0" anchor="t"/>
          <a:lstStyle/>
          <a:p>
            <a:pPr indent="0" marL="0">
              <a:buNone/>
            </a:pPr>
            <a:r>
              <a:rPr lang="en-US" sz="4000" b="1" dirty="0">
                <a:solidFill>
                  <a:schemeClr val="tx1"/>
                </a:solidFill>
              </a:rPr>
              <a:t>18</a:t>
            </a:r>
            <a:endParaRPr lang="en-US" sz="4000" dirty="0"/>
          </a:p>
        </p:txBody>
      </p:sp>
      <p:sp>
        <p:nvSpPr>
          <p:cNvPr id="15" name="text-26"/>
          <p:cNvSpPr txBox="1"/>
          <p:nvPr/>
        </p:nvSpPr>
        <p:spPr>
          <a:xfrm>
            <a:off x="6233008" y="3063240"/>
            <a:ext cx="2270684" cy="457200"/>
          </a:xfrm>
          <a:prstGeom prst="rect">
            <a:avLst/>
          </a:prstGeom>
          <a:noFill/>
          <a:ln/>
        </p:spPr>
        <p:txBody>
          <a:bodyPr wrap="square" lIns="0" tIns="0" rIns="0" bIns="0" rtlCol="0" anchor="t"/>
          <a:lstStyle/>
          <a:p>
            <a:pPr indent="0" marL="0">
              <a:lnSpc>
                <a:spcPct val="115000"/>
              </a:lnSpc>
              <a:buNone/>
            </a:pPr>
            <a:r>
              <a:rPr lang="en-US" sz="1050" dirty="0">
                <a:solidFill>
                  <a:srgbClr val="6B7780"/>
                </a:solidFill>
              </a:rPr>
              <a:t>People on the team</a:t>
            </a:r>
            <a:endParaRPr lang="en-US" sz="1050" dirty="0"/>
          </a:p>
        </p:txBody>
      </p:sp>
      <p:sp>
        <p:nvSpPr>
          <p:cNvPr id="16" name="rule-27"/>
          <p:cNvSpPr/>
          <p:nvPr/>
        </p:nvSpPr>
        <p:spPr>
          <a:xfrm>
            <a:off x="8960891" y="2103120"/>
            <a:ext cx="2453564" cy="0"/>
          </a:xfrm>
          <a:prstGeom prst="line">
            <a:avLst/>
          </a:prstGeom>
          <a:noFill/>
          <a:ln w="9525">
            <a:solidFill>
              <a:srgbClr val="D9DFE3"/>
            </a:solidFill>
            <a:prstDash val="solid"/>
          </a:ln>
        </p:spPr>
      </p:sp>
      <p:sp>
        <p:nvSpPr>
          <p:cNvPr id="17" name="text-28"/>
          <p:cNvSpPr txBox="1"/>
          <p:nvPr/>
        </p:nvSpPr>
        <p:spPr>
          <a:xfrm>
            <a:off x="8960891" y="2331720"/>
            <a:ext cx="2453564" cy="685800"/>
          </a:xfrm>
          <a:prstGeom prst="rect">
            <a:avLst/>
          </a:prstGeom>
          <a:noFill/>
          <a:ln/>
        </p:spPr>
        <p:txBody>
          <a:bodyPr wrap="square" lIns="0" tIns="0" rIns="0" bIns="0" rtlCol="0" anchor="t"/>
          <a:lstStyle/>
          <a:p>
            <a:pPr indent="0" marL="0">
              <a:buNone/>
            </a:pPr>
            <a:r>
              <a:rPr lang="en-US" sz="4000" b="1" dirty="0">
                <a:solidFill>
                  <a:schemeClr val="tx1"/>
                </a:solidFill>
              </a:rPr>
              <a:t>3</a:t>
            </a:r>
            <a:endParaRPr lang="en-US" sz="4000" dirty="0"/>
          </a:p>
        </p:txBody>
      </p:sp>
      <p:sp>
        <p:nvSpPr>
          <p:cNvPr id="18" name="text-29"/>
          <p:cNvSpPr txBox="1"/>
          <p:nvPr/>
        </p:nvSpPr>
        <p:spPr>
          <a:xfrm>
            <a:off x="8960891" y="3063240"/>
            <a:ext cx="2270684" cy="457200"/>
          </a:xfrm>
          <a:prstGeom prst="rect">
            <a:avLst/>
          </a:prstGeom>
          <a:noFill/>
          <a:ln/>
        </p:spPr>
        <p:txBody>
          <a:bodyPr wrap="square" lIns="0" tIns="0" rIns="0" bIns="0" rtlCol="0" anchor="t"/>
          <a:lstStyle/>
          <a:p>
            <a:pPr indent="0" marL="0">
              <a:lnSpc>
                <a:spcPct val="115000"/>
              </a:lnSpc>
              <a:buNone/>
            </a:pPr>
            <a:r>
              <a:rPr lang="en-US" sz="1050" dirty="0">
                <a:solidFill>
                  <a:srgbClr val="6B7780"/>
                </a:solidFill>
              </a:rPr>
              <a:t>Senior people on your engagement, no bench</a:t>
            </a:r>
            <a:endParaRPr lang="en-US" sz="1050" dirty="0"/>
          </a:p>
        </p:txBody>
      </p:sp>
      <p:sp>
        <p:nvSpPr>
          <p:cNvPr id="19" name="rule-30"/>
          <p:cNvSpPr/>
          <p:nvPr/>
        </p:nvSpPr>
        <p:spPr>
          <a:xfrm>
            <a:off x="777240" y="3794760"/>
            <a:ext cx="2453564" cy="0"/>
          </a:xfrm>
          <a:prstGeom prst="line">
            <a:avLst/>
          </a:prstGeom>
          <a:noFill/>
          <a:ln w="9525">
            <a:solidFill>
              <a:srgbClr val="D9DFE3"/>
            </a:solidFill>
            <a:prstDash val="solid"/>
          </a:ln>
        </p:spPr>
      </p:sp>
      <p:sp>
        <p:nvSpPr>
          <p:cNvPr id="20" name="text-31"/>
          <p:cNvSpPr txBox="1"/>
          <p:nvPr/>
        </p:nvSpPr>
        <p:spPr>
          <a:xfrm>
            <a:off x="777240" y="4023360"/>
            <a:ext cx="2453564" cy="685800"/>
          </a:xfrm>
          <a:prstGeom prst="rect">
            <a:avLst/>
          </a:prstGeom>
          <a:noFill/>
          <a:ln/>
        </p:spPr>
        <p:txBody>
          <a:bodyPr wrap="square" lIns="0" tIns="0" rIns="0" bIns="0" rtlCol="0" anchor="t"/>
          <a:lstStyle/>
          <a:p>
            <a:pPr indent="0" marL="0">
              <a:buNone/>
            </a:pPr>
            <a:r>
              <a:rPr lang="en-US" sz="4000" b="1" dirty="0">
                <a:solidFill>
                  <a:schemeClr val="tx1"/>
                </a:solidFill>
              </a:rPr>
              <a:t>6</a:t>
            </a:r>
            <a:endParaRPr lang="en-US" sz="4000" dirty="0"/>
          </a:p>
        </p:txBody>
      </p:sp>
      <p:sp>
        <p:nvSpPr>
          <p:cNvPr id="21" name="text-32"/>
          <p:cNvSpPr txBox="1"/>
          <p:nvPr/>
        </p:nvSpPr>
        <p:spPr>
          <a:xfrm>
            <a:off x="777240" y="4754880"/>
            <a:ext cx="2270684" cy="457200"/>
          </a:xfrm>
          <a:prstGeom prst="rect">
            <a:avLst/>
          </a:prstGeom>
          <a:noFill/>
          <a:ln/>
        </p:spPr>
        <p:txBody>
          <a:bodyPr wrap="square" lIns="0" tIns="0" rIns="0" bIns="0" rtlCol="0" anchor="t"/>
          <a:lstStyle/>
          <a:p>
            <a:pPr indent="0" marL="0">
              <a:lnSpc>
                <a:spcPct val="115000"/>
              </a:lnSpc>
              <a:buNone/>
            </a:pPr>
            <a:r>
              <a:rPr lang="en-US" sz="1050" dirty="0">
                <a:solidFill>
                  <a:srgbClr val="6B7780"/>
                </a:solidFill>
              </a:rPr>
              <a:t>Weeks, median, to the first production result</a:t>
            </a:r>
            <a:endParaRPr lang="en-US" sz="1050" dirty="0"/>
          </a:p>
        </p:txBody>
      </p:sp>
      <p:sp>
        <p:nvSpPr>
          <p:cNvPr id="22" name="rule-33"/>
          <p:cNvSpPr/>
          <p:nvPr/>
        </p:nvSpPr>
        <p:spPr>
          <a:xfrm>
            <a:off x="3505124" y="3794760"/>
            <a:ext cx="2453564" cy="0"/>
          </a:xfrm>
          <a:prstGeom prst="line">
            <a:avLst/>
          </a:prstGeom>
          <a:noFill/>
          <a:ln w="9525">
            <a:solidFill>
              <a:srgbClr val="D9DFE3"/>
            </a:solidFill>
            <a:prstDash val="solid"/>
          </a:ln>
        </p:spPr>
      </p:sp>
      <p:sp>
        <p:nvSpPr>
          <p:cNvPr id="23" name="text-34"/>
          <p:cNvSpPr txBox="1"/>
          <p:nvPr/>
        </p:nvSpPr>
        <p:spPr>
          <a:xfrm>
            <a:off x="3505124" y="4023360"/>
            <a:ext cx="2453564" cy="685800"/>
          </a:xfrm>
          <a:prstGeom prst="rect">
            <a:avLst/>
          </a:prstGeom>
          <a:noFill/>
          <a:ln/>
        </p:spPr>
        <p:txBody>
          <a:bodyPr wrap="square" lIns="0" tIns="0" rIns="0" bIns="0" rtlCol="0" anchor="t"/>
          <a:lstStyle/>
          <a:p>
            <a:pPr indent="0" marL="0">
              <a:buNone/>
            </a:pPr>
            <a:r>
              <a:rPr lang="en-US" sz="4000" b="1" dirty="0">
                <a:solidFill>
                  <a:schemeClr val="tx1"/>
                </a:solidFill>
              </a:rPr>
              <a:t>2023</a:t>
            </a:r>
            <a:endParaRPr lang="en-US" sz="4000" dirty="0"/>
          </a:p>
        </p:txBody>
      </p:sp>
      <p:sp>
        <p:nvSpPr>
          <p:cNvPr id="24" name="text-35"/>
          <p:cNvSpPr txBox="1"/>
          <p:nvPr/>
        </p:nvSpPr>
        <p:spPr>
          <a:xfrm>
            <a:off x="3505124" y="4754880"/>
            <a:ext cx="2270684" cy="457200"/>
          </a:xfrm>
          <a:prstGeom prst="rect">
            <a:avLst/>
          </a:prstGeom>
          <a:noFill/>
          <a:ln/>
        </p:spPr>
        <p:txBody>
          <a:bodyPr wrap="square" lIns="0" tIns="0" rIns="0" bIns="0" rtlCol="0" anchor="t"/>
          <a:lstStyle/>
          <a:p>
            <a:pPr indent="0" marL="0">
              <a:lnSpc>
                <a:spcPct val="115000"/>
              </a:lnSpc>
              <a:buNone/>
            </a:pPr>
            <a:r>
              <a:rPr lang="en-US" sz="1050" dirty="0">
                <a:solidFill>
                  <a:srgbClr val="6B7780"/>
                </a:solidFill>
              </a:rPr>
              <a:t>Founded, in Pune</a:t>
            </a:r>
            <a:endParaRPr lang="en-US" sz="1050" dirty="0"/>
          </a:p>
        </p:txBody>
      </p:sp>
      <p:sp>
        <p:nvSpPr>
          <p:cNvPr id="25" name="rule-36"/>
          <p:cNvSpPr/>
          <p:nvPr/>
        </p:nvSpPr>
        <p:spPr>
          <a:xfrm>
            <a:off x="6233008" y="3794760"/>
            <a:ext cx="2453564" cy="0"/>
          </a:xfrm>
          <a:prstGeom prst="line">
            <a:avLst/>
          </a:prstGeom>
          <a:noFill/>
          <a:ln w="9525">
            <a:solidFill>
              <a:srgbClr val="D9DFE3"/>
            </a:solidFill>
            <a:prstDash val="solid"/>
          </a:ln>
        </p:spPr>
      </p:sp>
      <p:sp>
        <p:nvSpPr>
          <p:cNvPr id="26" name="text-37"/>
          <p:cNvSpPr txBox="1"/>
          <p:nvPr/>
        </p:nvSpPr>
        <p:spPr>
          <a:xfrm>
            <a:off x="6233008" y="4023360"/>
            <a:ext cx="2453564" cy="685800"/>
          </a:xfrm>
          <a:prstGeom prst="rect">
            <a:avLst/>
          </a:prstGeom>
          <a:noFill/>
          <a:ln/>
        </p:spPr>
        <p:txBody>
          <a:bodyPr wrap="square" lIns="0" tIns="0" rIns="0" bIns="0" rtlCol="0" anchor="t"/>
          <a:lstStyle/>
          <a:p>
            <a:pPr indent="0" marL="0">
              <a:buNone/>
            </a:pPr>
            <a:r>
              <a:rPr lang="en-US" sz="4000" b="1" dirty="0">
                <a:solidFill>
                  <a:schemeClr val="tx1"/>
                </a:solidFill>
              </a:rPr>
              <a:t>4</a:t>
            </a:r>
            <a:endParaRPr lang="en-US" sz="4000" dirty="0"/>
          </a:p>
        </p:txBody>
      </p:sp>
      <p:sp>
        <p:nvSpPr>
          <p:cNvPr id="27" name="text-38"/>
          <p:cNvSpPr txBox="1"/>
          <p:nvPr/>
        </p:nvSpPr>
        <p:spPr>
          <a:xfrm>
            <a:off x="6233008" y="4754880"/>
            <a:ext cx="2270684" cy="457200"/>
          </a:xfrm>
          <a:prstGeom prst="rect">
            <a:avLst/>
          </a:prstGeom>
          <a:noFill/>
          <a:ln/>
        </p:spPr>
        <p:txBody>
          <a:bodyPr wrap="square" lIns="0" tIns="0" rIns="0" bIns="0" rtlCol="0" anchor="t"/>
          <a:lstStyle/>
          <a:p>
            <a:pPr indent="0" marL="0">
              <a:lnSpc>
                <a:spcPct val="115000"/>
              </a:lnSpc>
              <a:buNone/>
            </a:pPr>
            <a:r>
              <a:rPr lang="en-US" sz="1050" dirty="0">
                <a:solidFill>
                  <a:srgbClr val="6B7780"/>
                </a:solidFill>
              </a:rPr>
              <a:t>Regions: India, APAC, UK and US</a:t>
            </a:r>
            <a:endParaRPr lang="en-US" sz="1050" dirty="0"/>
          </a:p>
        </p:txBody>
      </p:sp>
      <p:sp>
        <p:nvSpPr>
          <p:cNvPr id="28" name="rule-39"/>
          <p:cNvSpPr/>
          <p:nvPr/>
        </p:nvSpPr>
        <p:spPr>
          <a:xfrm>
            <a:off x="8960891" y="3794760"/>
            <a:ext cx="2453564" cy="0"/>
          </a:xfrm>
          <a:prstGeom prst="line">
            <a:avLst/>
          </a:prstGeom>
          <a:noFill/>
          <a:ln w="9525">
            <a:solidFill>
              <a:srgbClr val="D9DFE3"/>
            </a:solidFill>
            <a:prstDash val="solid"/>
          </a:ln>
        </p:spPr>
      </p:sp>
      <p:sp>
        <p:nvSpPr>
          <p:cNvPr id="29" name="text-40"/>
          <p:cNvSpPr txBox="1"/>
          <p:nvPr/>
        </p:nvSpPr>
        <p:spPr>
          <a:xfrm>
            <a:off x="8960891" y="4023360"/>
            <a:ext cx="2453564" cy="685800"/>
          </a:xfrm>
          <a:prstGeom prst="rect">
            <a:avLst/>
          </a:prstGeom>
          <a:noFill/>
          <a:ln/>
        </p:spPr>
        <p:txBody>
          <a:bodyPr wrap="square" lIns="0" tIns="0" rIns="0" bIns="0" rtlCol="0" anchor="t"/>
          <a:lstStyle/>
          <a:p>
            <a:pPr indent="0" marL="0">
              <a:buNone/>
            </a:pPr>
            <a:r>
              <a:rPr lang="en-US" sz="4000" b="1" dirty="0">
                <a:solidFill>
                  <a:schemeClr val="tx1"/>
                </a:solidFill>
              </a:rPr>
              <a:t>Fixed</a:t>
            </a:r>
            <a:endParaRPr lang="en-US" sz="4000" dirty="0"/>
          </a:p>
        </p:txBody>
      </p:sp>
      <p:sp>
        <p:nvSpPr>
          <p:cNvPr id="30" name="text-41"/>
          <p:cNvSpPr txBox="1"/>
          <p:nvPr/>
        </p:nvSpPr>
        <p:spPr>
          <a:xfrm>
            <a:off x="8960891" y="4754880"/>
            <a:ext cx="2270684" cy="457200"/>
          </a:xfrm>
          <a:prstGeom prst="rect">
            <a:avLst/>
          </a:prstGeom>
          <a:noFill/>
          <a:ln/>
        </p:spPr>
        <p:txBody>
          <a:bodyPr wrap="square" lIns="0" tIns="0" rIns="0" bIns="0" rtlCol="0" anchor="t"/>
          <a:lstStyle/>
          <a:p>
            <a:pPr indent="0" marL="0">
              <a:lnSpc>
                <a:spcPct val="115000"/>
              </a:lnSpc>
              <a:buNone/>
            </a:pPr>
            <a:r>
              <a:rPr lang="en-US" sz="1050" dirty="0">
                <a:solidFill>
                  <a:srgbClr val="6B7780"/>
                </a:solidFill>
              </a:rPr>
              <a:t>Scope and price, NDA-friendly terms</a:t>
            </a:r>
            <a:endParaRPr lang="en-US" sz="1050" dirty="0"/>
          </a:p>
        </p:txBody>
      </p:sp>
      <p:sp>
        <p:nvSpPr>
          <p:cNvPr id="31" name="rule-42"/>
          <p:cNvSpPr/>
          <p:nvPr/>
        </p:nvSpPr>
        <p:spPr>
          <a:xfrm>
            <a:off x="777240" y="5532120"/>
            <a:ext cx="10637215" cy="0"/>
          </a:xfrm>
          <a:prstGeom prst="line">
            <a:avLst/>
          </a:prstGeom>
          <a:noFill/>
          <a:ln w="9525">
            <a:solidFill>
              <a:srgbClr val="D9DFE3"/>
            </a:solidFill>
            <a:prstDash val="solid"/>
          </a:ln>
        </p:spPr>
      </p:sp>
      <p:sp>
        <p:nvSpPr>
          <p:cNvPr id="32" name="text-43"/>
          <p:cNvSpPr txBox="1"/>
          <p:nvPr/>
        </p:nvSpPr>
        <p:spPr>
          <a:xfrm>
            <a:off x="777240" y="5669280"/>
            <a:ext cx="1828800" cy="201168"/>
          </a:xfrm>
          <a:prstGeom prst="rect">
            <a:avLst/>
          </a:prstGeom>
          <a:noFill/>
          <a:ln/>
        </p:spPr>
        <p:txBody>
          <a:bodyPr wrap="square" lIns="0" tIns="0" rIns="0" bIns="0" rtlCol="0" anchor="ctr"/>
          <a:lstStyle/>
          <a:p>
            <a:pPr indent="0" marL="0">
              <a:buNone/>
            </a:pPr>
            <a:r>
              <a:rPr lang="en-US" sz="800" spc="100" kern="0" dirty="0">
                <a:solidFill>
                  <a:srgbClr val="6B7780"/>
                </a:solidFill>
                <a:latin typeface="IBM Plex Mono" pitchFamily="34" charset="0"/>
                <a:ea typeface="IBM Plex Mono" pitchFamily="34" charset="-122"/>
                <a:cs typeface="IBM Plex Mono" pitchFamily="34" charset="-120"/>
              </a:rPr>
              <a:t>PARTNER</a:t>
            </a:r>
            <a:endParaRPr lang="en-US" sz="800" dirty="0"/>
          </a:p>
        </p:txBody>
      </p:sp>
      <p:sp>
        <p:nvSpPr>
          <p:cNvPr id="33" name="text-44"/>
          <p:cNvSpPr txBox="1"/>
          <p:nvPr/>
        </p:nvSpPr>
        <p:spPr>
          <a:xfrm>
            <a:off x="777240" y="5897880"/>
            <a:ext cx="3108960" cy="274320"/>
          </a:xfrm>
          <a:prstGeom prst="rect">
            <a:avLst/>
          </a:prstGeom>
          <a:noFill/>
          <a:ln/>
        </p:spPr>
        <p:txBody>
          <a:bodyPr wrap="square" lIns="0" tIns="0" rIns="0" bIns="0" rtlCol="0" anchor="t"/>
          <a:lstStyle/>
          <a:p>
            <a:pPr indent="0" marL="0">
              <a:buNone/>
            </a:pPr>
            <a:r>
              <a:rPr lang="en-US" sz="1200" dirty="0">
                <a:solidFill>
                  <a:schemeClr val="tx1"/>
                </a:solidFill>
              </a:rPr>
              <a:t>Anthropic Certified Services Partner</a:t>
            </a:r>
            <a:endParaRPr lang="en-US" sz="1200" dirty="0"/>
          </a:p>
        </p:txBody>
      </p:sp>
      <p:pic>
        <p:nvPicPr>
          <p:cNvPr id="34" name="glance-badge" descr="/private/tmp/claude-501/-Users-anant-Documents-repo/df02ae95-e097-40a8-bd1f-ec46202c7891/scratchpad/deck/assets/partner-badge.png">    </p:cNvPr>
          <p:cNvPicPr>
            <a:picLocks noChangeAspect="1"/>
          </p:cNvPicPr>
          <p:nvPr/>
        </p:nvPicPr>
        <p:blipFill>
          <a:blip r:embed="rId1"/>
          <a:stretch>
            <a:fillRect/>
          </a:stretch>
        </p:blipFill>
        <p:spPr>
          <a:xfrm>
            <a:off x="4160520" y="5650992"/>
            <a:ext cx="1600200" cy="506392"/>
          </a:xfrm>
          <a:prstGeom prst="rect">
            <a:avLst/>
          </a:prstGeom>
        </p:spPr>
      </p:pic>
      <p:sp>
        <p:nvSpPr>
          <p:cNvPr id="35" name="text-45"/>
          <p:cNvSpPr txBox="1"/>
          <p:nvPr/>
        </p:nvSpPr>
        <p:spPr>
          <a:xfrm>
            <a:off x="9098280" y="5669280"/>
            <a:ext cx="2286000" cy="201168"/>
          </a:xfrm>
          <a:prstGeom prst="rect">
            <a:avLst/>
          </a:prstGeom>
          <a:noFill/>
          <a:ln/>
        </p:spPr>
        <p:txBody>
          <a:bodyPr wrap="square" lIns="0" tIns="0" rIns="0" bIns="0" rtlCol="0" anchor="ctr"/>
          <a:lstStyle/>
          <a:p>
            <a:pPr indent="0" marL="0">
              <a:buNone/>
            </a:pPr>
            <a:r>
              <a:rPr lang="en-US" sz="800" spc="100" kern="0" dirty="0">
                <a:solidFill>
                  <a:srgbClr val="6B7780"/>
                </a:solidFill>
                <a:latin typeface="IBM Plex Mono" pitchFamily="34" charset="0"/>
                <a:ea typeface="IBM Plex Mono" pitchFamily="34" charset="-122"/>
                <a:cs typeface="IBM Plex Mono" pitchFamily="34" charset="-120"/>
              </a:rPr>
              <a:t>CONTACT</a:t>
            </a:r>
            <a:endParaRPr lang="en-US" sz="800" dirty="0"/>
          </a:p>
        </p:txBody>
      </p:sp>
      <p:sp>
        <p:nvSpPr>
          <p:cNvPr id="36" name="text-46"/>
          <p:cNvSpPr txBox="1"/>
          <p:nvPr/>
        </p:nvSpPr>
        <p:spPr>
          <a:xfrm>
            <a:off x="9098280" y="5897880"/>
            <a:ext cx="2377440" cy="274320"/>
          </a:xfrm>
          <a:prstGeom prst="rect">
            <a:avLst/>
          </a:prstGeom>
          <a:noFill/>
          <a:ln/>
        </p:spPr>
        <p:txBody>
          <a:bodyPr wrap="square" lIns="0" tIns="0" rIns="0" bIns="0" rtlCol="0" anchor="t"/>
          <a:lstStyle/>
          <a:p>
            <a:pPr indent="0" marL="0">
              <a:buNone/>
            </a:pPr>
            <a:r>
              <a:rPr lang="en-US" sz="1200" dirty="0">
                <a:solidFill>
                  <a:schemeClr val="tx1"/>
                </a:solidFill>
              </a:rPr>
              <a:t>hello@woodfrog.tech</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body" hasCustomPrompt="1"/>
          </p:nvPr>
        </p:nvSpPr>
        <p:spPr>
          <a:xfrm>
            <a:off x="777240" y="384048"/>
            <a:ext cx="6400800" cy="228600"/>
          </a:xfrm>
          <a:prstGeom prst="rect">
            <a:avLst/>
          </a:prstGeom>
          <a:noFill/>
          <a:ln/>
        </p:spPr>
        <p:txBody>
          <a:bodyPr wrap="square" lIns="0" tIns="0" rIns="0" bIns="0" rtlCol="0" anchor="ctr"/>
          <a:lstStyle/>
          <a:p>
            <a:pPr algn="l" indent="0" marL="0">
              <a:buNone/>
            </a:pPr>
            <a:r>
              <a:rPr lang="en-US" sz="900" spc="100" kern="0" dirty="0">
                <a:solidFill>
                  <a:srgbClr val="6B7780"/>
                </a:solidFill>
                <a:latin typeface="IBM Plex Mono" pitchFamily="34" charset="0"/>
                <a:ea typeface="IBM Plex Mono" pitchFamily="34" charset="-122"/>
                <a:cs typeface="IBM Plex Mono" pitchFamily="34" charset="-120"/>
              </a:rPr>
              <a:t>THE PROBLEM WE SOLVE</a:t>
            </a:r>
            <a:endParaRPr lang="en-US" sz="900" dirty="0"/>
          </a:p>
        </p:txBody>
      </p:sp>
      <p:sp>
        <p:nvSpPr>
          <p:cNvPr id="3" name="Text 1"/>
          <p:cNvSpPr/>
          <p:nvPr>
            <p:ph idx="102" type="title" hasCustomPrompt="1"/>
          </p:nvPr>
        </p:nvSpPr>
        <p:spPr>
          <a:xfrm>
            <a:off x="777240" y="987552"/>
            <a:ext cx="7726680" cy="731520"/>
          </a:xfrm>
          <a:prstGeom prst="rect">
            <a:avLst/>
          </a:prstGeom>
          <a:noFill/>
          <a:ln/>
        </p:spPr>
        <p:txBody>
          <a:bodyPr wrap="square" lIns="0" tIns="0" rIns="0" bIns="0" rtlCol="0" anchor="t"/>
          <a:lstStyle/>
          <a:p>
            <a:pPr algn="l" indent="0" marL="0">
              <a:buNone/>
            </a:pPr>
            <a:r>
              <a:rPr lang="en-US" sz="2800" b="1" dirty="0">
                <a:solidFill>
                  <a:schemeClr val="tx1"/>
                </a:solidFill>
              </a:rPr>
              <a:t>Plenty of data. Little use of it.</a:t>
            </a:r>
            <a:endParaRPr lang="en-US" sz="2800" dirty="0"/>
          </a:p>
        </p:txBody>
      </p:sp>
      <p:sp>
        <p:nvSpPr>
          <p:cNvPr id="4" name="Text 1"/>
          <p:cNvSpPr/>
          <p:nvPr>
            <p:ph idx="103" type="body" hasCustomPrompt="1"/>
          </p:nvPr>
        </p:nvSpPr>
        <p:spPr>
          <a:xfrm>
            <a:off x="8503920" y="1024128"/>
            <a:ext cx="2910535" cy="822960"/>
          </a:xfrm>
          <a:prstGeom prst="rect">
            <a:avLst/>
          </a:prstGeom>
          <a:noFill/>
          <a:ln/>
        </p:spPr>
        <p:txBody>
          <a:bodyPr wrap="square" lIns="0" tIns="0" rIns="0" bIns="0" rtlCol="0" anchor="t"/>
          <a:lstStyle/>
          <a:p>
            <a:pPr algn="l" indent="0" marL="0">
              <a:lnSpc>
                <a:spcPct val="120000"/>
              </a:lnSpc>
              <a:buNone/>
            </a:pPr>
            <a:r>
              <a:rPr lang="en-US" sz="1050" dirty="0">
                <a:solidFill>
                  <a:srgbClr val="6B7780"/>
                </a:solidFill>
              </a:rPr>
              <a:t>What we hear in almost every first call, from manufacturers to SaaS companies.</a:t>
            </a:r>
            <a:endParaRPr lang="en-US" sz="1050" dirty="0"/>
          </a:p>
        </p:txBody>
      </p:sp>
      <p:sp>
        <p:nvSpPr>
          <p:cNvPr id="5" name="page-num-47"/>
          <p:cNvSpPr txBox="1"/>
          <p:nvPr/>
        </p:nvSpPr>
        <p:spPr>
          <a:xfrm>
            <a:off x="10042855" y="384048"/>
            <a:ext cx="1371600" cy="228600"/>
          </a:xfrm>
          <a:prstGeom prst="rect">
            <a:avLst/>
          </a:prstGeom>
          <a:noFill/>
          <a:ln/>
        </p:spPr>
        <p:txBody>
          <a:bodyPr wrap="square" lIns="0" tIns="0" rIns="0" bIns="0" rtlCol="0" anchor="ctr"/>
          <a:lstStyle/>
          <a:p>
            <a:pPr algn="r" indent="0" marL="0">
              <a:buNone/>
            </a:pPr>
            <a:r>
              <a:rPr lang="en-US" sz="900" spc="100" kern="0" dirty="0">
                <a:solidFill>
                  <a:srgbClr val="6B7780"/>
                </a:solidFill>
                <a:latin typeface="IBM Plex Mono" pitchFamily="34" charset="0"/>
                <a:ea typeface="IBM Plex Mono" pitchFamily="34" charset="-122"/>
                <a:cs typeface="IBM Plex Mono" pitchFamily="34" charset="-120"/>
              </a:rPr>
              <a:t>03 / 13</a:t>
            </a:r>
            <a:endParaRPr lang="en-US" sz="900" dirty="0"/>
          </a:p>
        </p:txBody>
      </p:sp>
      <p:sp>
        <p:nvSpPr>
          <p:cNvPr id="6" name="progress"/>
          <p:cNvSpPr/>
          <p:nvPr/>
        </p:nvSpPr>
        <p:spPr>
          <a:xfrm>
            <a:off x="1740378" y="731520"/>
            <a:ext cx="1005840" cy="41148"/>
          </a:xfrm>
          <a:prstGeom prst="rect">
            <a:avLst/>
          </a:prstGeom>
          <a:solidFill>
            <a:schemeClr val="accent1"/>
          </a:solidFill>
          <a:ln/>
        </p:spPr>
      </p:sp>
      <p:pic>
        <p:nvPicPr>
          <p:cNvPr id="7" name="photo-48" descr="preencoded.png">    </p:cNvPr>
          <p:cNvPicPr>
            <a:picLocks noChangeAspect="1"/>
          </p:cNvPicPr>
          <p:nvPr/>
        </p:nvPicPr>
        <p:blipFill>
          <a:blip r:embed="rId1"/>
          <a:stretch>
            <a:fillRect/>
          </a:stretch>
        </p:blipFill>
        <p:spPr>
          <a:xfrm>
            <a:off x="777240" y="2011680"/>
            <a:ext cx="3301898" cy="1600200"/>
          </a:xfrm>
          <a:prstGeom prst="rect">
            <a:avLst/>
          </a:prstGeom>
        </p:spPr>
      </p:pic>
      <p:sp>
        <p:nvSpPr>
          <p:cNvPr id="8" name="text-49"/>
          <p:cNvSpPr txBox="1"/>
          <p:nvPr/>
        </p:nvSpPr>
        <p:spPr>
          <a:xfrm>
            <a:off x="777240" y="3794760"/>
            <a:ext cx="914400" cy="201168"/>
          </a:xfrm>
          <a:prstGeom prst="rect">
            <a:avLst/>
          </a:prstGeom>
          <a:noFill/>
          <a:ln/>
        </p:spPr>
        <p:txBody>
          <a:bodyPr wrap="square" lIns="0" tIns="0" rIns="0" bIns="0" rtlCol="0" anchor="ctr"/>
          <a:lstStyle/>
          <a:p>
            <a:pPr indent="0" marL="0">
              <a:buNone/>
            </a:pPr>
            <a:r>
              <a:rPr lang="en-US" sz="800" spc="100" kern="0" dirty="0">
                <a:solidFill>
                  <a:srgbClr val="93A0A8"/>
                </a:solidFill>
                <a:latin typeface="IBM Plex Mono" pitchFamily="34" charset="0"/>
                <a:ea typeface="IBM Plex Mono" pitchFamily="34" charset="-122"/>
                <a:cs typeface="IBM Plex Mono" pitchFamily="34" charset="-120"/>
              </a:rPr>
              <a:t>01</a:t>
            </a:r>
            <a:endParaRPr lang="en-US" sz="800" dirty="0"/>
          </a:p>
        </p:txBody>
      </p:sp>
      <p:sp>
        <p:nvSpPr>
          <p:cNvPr id="9" name="text-50"/>
          <p:cNvSpPr txBox="1"/>
          <p:nvPr/>
        </p:nvSpPr>
        <p:spPr>
          <a:xfrm>
            <a:off x="777240" y="4069080"/>
            <a:ext cx="3301898" cy="365760"/>
          </a:xfrm>
          <a:prstGeom prst="rect">
            <a:avLst/>
          </a:prstGeom>
          <a:noFill/>
          <a:ln/>
        </p:spPr>
        <p:txBody>
          <a:bodyPr wrap="square" lIns="0" tIns="0" rIns="0" bIns="0" rtlCol="0" anchor="t"/>
          <a:lstStyle/>
          <a:p>
            <a:pPr indent="0" marL="0">
              <a:buNone/>
            </a:pPr>
            <a:r>
              <a:rPr lang="en-US" sz="1550" b="1" dirty="0">
                <a:solidFill>
                  <a:schemeClr val="tx1"/>
                </a:solidFill>
              </a:rPr>
              <a:t>It sits in a dozen systems.</a:t>
            </a:r>
            <a:endParaRPr lang="en-US" sz="1550" dirty="0"/>
          </a:p>
        </p:txBody>
      </p:sp>
      <p:sp>
        <p:nvSpPr>
          <p:cNvPr id="10" name="text-51"/>
          <p:cNvSpPr txBox="1"/>
          <p:nvPr/>
        </p:nvSpPr>
        <p:spPr>
          <a:xfrm>
            <a:off x="777240" y="4480560"/>
            <a:ext cx="3210458" cy="731520"/>
          </a:xfrm>
          <a:prstGeom prst="rect">
            <a:avLst/>
          </a:prstGeom>
          <a:noFill/>
          <a:ln/>
        </p:spPr>
        <p:txBody>
          <a:bodyPr wrap="square" lIns="0" tIns="0" rIns="0" bIns="0" rtlCol="0" anchor="t"/>
          <a:lstStyle/>
          <a:p>
            <a:pPr indent="0" marL="0">
              <a:lnSpc>
                <a:spcPct val="120000"/>
              </a:lnSpc>
              <a:buNone/>
            </a:pPr>
            <a:r>
              <a:rPr lang="en-US" sz="1100" dirty="0">
                <a:solidFill>
                  <a:srgbClr val="4A5961"/>
                </a:solidFill>
              </a:rPr>
              <a:t>ERP, CRM, spreadsheets, machines and email. Every report means someone stitching exports together by hand.</a:t>
            </a:r>
            <a:endParaRPr lang="en-US" sz="1100" dirty="0"/>
          </a:p>
        </p:txBody>
      </p:sp>
      <p:sp>
        <p:nvSpPr>
          <p:cNvPr id="11" name="rule-52"/>
          <p:cNvSpPr/>
          <p:nvPr/>
        </p:nvSpPr>
        <p:spPr>
          <a:xfrm>
            <a:off x="777240" y="5303520"/>
            <a:ext cx="914400" cy="0"/>
          </a:xfrm>
          <a:prstGeom prst="line">
            <a:avLst/>
          </a:prstGeom>
          <a:noFill/>
          <a:ln w="9525">
            <a:solidFill>
              <a:srgbClr val="D9DFE3"/>
            </a:solidFill>
            <a:prstDash val="solid"/>
          </a:ln>
        </p:spPr>
      </p:sp>
      <p:sp>
        <p:nvSpPr>
          <p:cNvPr id="12" name="text-53"/>
          <p:cNvSpPr txBox="1"/>
          <p:nvPr/>
        </p:nvSpPr>
        <p:spPr>
          <a:xfrm>
            <a:off x="777240" y="5413248"/>
            <a:ext cx="1828800" cy="201168"/>
          </a:xfrm>
          <a:prstGeom prst="rect">
            <a:avLst/>
          </a:prstGeom>
          <a:noFill/>
          <a:ln/>
        </p:spPr>
        <p:txBody>
          <a:bodyPr wrap="square" lIns="0" tIns="0" rIns="0" bIns="0" rtlCol="0" anchor="ctr"/>
          <a:lstStyle/>
          <a:p>
            <a:pPr indent="0" marL="0">
              <a:buNone/>
            </a:pPr>
            <a:r>
              <a:rPr lang="en-US" sz="750" spc="100" kern="0" dirty="0">
                <a:solidFill>
                  <a:srgbClr val="B5583A"/>
                </a:solidFill>
                <a:latin typeface="IBM Plex Mono" pitchFamily="34" charset="0"/>
                <a:ea typeface="IBM Plex Mono" pitchFamily="34" charset="-122"/>
                <a:cs typeface="IBM Plex Mono" pitchFamily="34" charset="-120"/>
              </a:rPr>
              <a:t>WHAT IT COSTS</a:t>
            </a:r>
            <a:endParaRPr lang="en-US" sz="750" dirty="0"/>
          </a:p>
        </p:txBody>
      </p:sp>
      <p:sp>
        <p:nvSpPr>
          <p:cNvPr id="13" name="text-54"/>
          <p:cNvSpPr txBox="1"/>
          <p:nvPr/>
        </p:nvSpPr>
        <p:spPr>
          <a:xfrm>
            <a:off x="777240" y="5650992"/>
            <a:ext cx="3301898" cy="365760"/>
          </a:xfrm>
          <a:prstGeom prst="rect">
            <a:avLst/>
          </a:prstGeom>
          <a:noFill/>
          <a:ln/>
        </p:spPr>
        <p:txBody>
          <a:bodyPr wrap="square" lIns="0" tIns="0" rIns="0" bIns="0" rtlCol="0" anchor="t"/>
          <a:lstStyle/>
          <a:p>
            <a:pPr indent="0" marL="0">
              <a:buNone/>
            </a:pPr>
            <a:r>
              <a:rPr lang="en-US" sz="1150" i="1" dirty="0">
                <a:solidFill>
                  <a:schemeClr val="tx1"/>
                </a:solidFill>
              </a:rPr>
              <a:t>Numbers arrive after the moment to act has passed.</a:t>
            </a:r>
            <a:endParaRPr lang="en-US" sz="1150" dirty="0"/>
          </a:p>
        </p:txBody>
      </p:sp>
      <p:pic>
        <p:nvPicPr>
          <p:cNvPr id="14" name="photo-55" descr="preencoded.png">    </p:cNvPr>
          <p:cNvPicPr>
            <a:picLocks noChangeAspect="1"/>
          </p:cNvPicPr>
          <p:nvPr/>
        </p:nvPicPr>
        <p:blipFill>
          <a:blip r:embed="rId2"/>
          <a:stretch>
            <a:fillRect/>
          </a:stretch>
        </p:blipFill>
        <p:spPr>
          <a:xfrm>
            <a:off x="4444898" y="2011680"/>
            <a:ext cx="3301898" cy="1600200"/>
          </a:xfrm>
          <a:prstGeom prst="rect">
            <a:avLst/>
          </a:prstGeom>
        </p:spPr>
      </p:pic>
      <p:sp>
        <p:nvSpPr>
          <p:cNvPr id="15" name="text-56"/>
          <p:cNvSpPr txBox="1"/>
          <p:nvPr/>
        </p:nvSpPr>
        <p:spPr>
          <a:xfrm>
            <a:off x="4444898" y="3794760"/>
            <a:ext cx="914400" cy="201168"/>
          </a:xfrm>
          <a:prstGeom prst="rect">
            <a:avLst/>
          </a:prstGeom>
          <a:noFill/>
          <a:ln/>
        </p:spPr>
        <p:txBody>
          <a:bodyPr wrap="square" lIns="0" tIns="0" rIns="0" bIns="0" rtlCol="0" anchor="ctr"/>
          <a:lstStyle/>
          <a:p>
            <a:pPr indent="0" marL="0">
              <a:buNone/>
            </a:pPr>
            <a:r>
              <a:rPr lang="en-US" sz="800" spc="100" kern="0" dirty="0">
                <a:solidFill>
                  <a:srgbClr val="93A0A8"/>
                </a:solidFill>
                <a:latin typeface="IBM Plex Mono" pitchFamily="34" charset="0"/>
                <a:ea typeface="IBM Plex Mono" pitchFamily="34" charset="-122"/>
                <a:cs typeface="IBM Plex Mono" pitchFamily="34" charset="-120"/>
              </a:rPr>
              <a:t>02</a:t>
            </a:r>
            <a:endParaRPr lang="en-US" sz="800" dirty="0"/>
          </a:p>
        </p:txBody>
      </p:sp>
      <p:sp>
        <p:nvSpPr>
          <p:cNvPr id="16" name="text-57"/>
          <p:cNvSpPr txBox="1"/>
          <p:nvPr/>
        </p:nvSpPr>
        <p:spPr>
          <a:xfrm>
            <a:off x="4444898" y="4069080"/>
            <a:ext cx="3301898" cy="365760"/>
          </a:xfrm>
          <a:prstGeom prst="rect">
            <a:avLst/>
          </a:prstGeom>
          <a:noFill/>
          <a:ln/>
        </p:spPr>
        <p:txBody>
          <a:bodyPr wrap="square" lIns="0" tIns="0" rIns="0" bIns="0" rtlCol="0" anchor="t"/>
          <a:lstStyle/>
          <a:p>
            <a:pPr indent="0" marL="0">
              <a:buNone/>
            </a:pPr>
            <a:r>
              <a:rPr lang="en-US" sz="1550" b="1" dirty="0">
                <a:solidFill>
                  <a:schemeClr val="tx1"/>
                </a:solidFill>
              </a:rPr>
              <a:t>Nobody trusts the numbers.</a:t>
            </a:r>
            <a:endParaRPr lang="en-US" sz="1550" dirty="0"/>
          </a:p>
        </p:txBody>
      </p:sp>
      <p:sp>
        <p:nvSpPr>
          <p:cNvPr id="17" name="text-58"/>
          <p:cNvSpPr txBox="1"/>
          <p:nvPr/>
        </p:nvSpPr>
        <p:spPr>
          <a:xfrm>
            <a:off x="4444898" y="4480560"/>
            <a:ext cx="3210458" cy="731520"/>
          </a:xfrm>
          <a:prstGeom prst="rect">
            <a:avLst/>
          </a:prstGeom>
          <a:noFill/>
          <a:ln/>
        </p:spPr>
        <p:txBody>
          <a:bodyPr wrap="square" lIns="0" tIns="0" rIns="0" bIns="0" rtlCol="0" anchor="t"/>
          <a:lstStyle/>
          <a:p>
            <a:pPr indent="0" marL="0">
              <a:lnSpc>
                <a:spcPct val="120000"/>
              </a:lnSpc>
              <a:buNone/>
            </a:pPr>
            <a:r>
              <a:rPr lang="en-US" sz="1100" dirty="0">
                <a:solidFill>
                  <a:srgbClr val="4A5961"/>
                </a:solidFill>
              </a:rPr>
              <a:t>Dashboards multiply one request at a time. Nobody can say where a KPI comes from, or why it moved.</a:t>
            </a:r>
            <a:endParaRPr lang="en-US" sz="1100" dirty="0"/>
          </a:p>
        </p:txBody>
      </p:sp>
      <p:sp>
        <p:nvSpPr>
          <p:cNvPr id="18" name="rule-59"/>
          <p:cNvSpPr/>
          <p:nvPr/>
        </p:nvSpPr>
        <p:spPr>
          <a:xfrm>
            <a:off x="4444898" y="5303520"/>
            <a:ext cx="914400" cy="0"/>
          </a:xfrm>
          <a:prstGeom prst="line">
            <a:avLst/>
          </a:prstGeom>
          <a:noFill/>
          <a:ln w="9525">
            <a:solidFill>
              <a:srgbClr val="D9DFE3"/>
            </a:solidFill>
            <a:prstDash val="solid"/>
          </a:ln>
        </p:spPr>
      </p:sp>
      <p:sp>
        <p:nvSpPr>
          <p:cNvPr id="19" name="text-60"/>
          <p:cNvSpPr txBox="1"/>
          <p:nvPr/>
        </p:nvSpPr>
        <p:spPr>
          <a:xfrm>
            <a:off x="4444898" y="5413248"/>
            <a:ext cx="1828800" cy="201168"/>
          </a:xfrm>
          <a:prstGeom prst="rect">
            <a:avLst/>
          </a:prstGeom>
          <a:noFill/>
          <a:ln/>
        </p:spPr>
        <p:txBody>
          <a:bodyPr wrap="square" lIns="0" tIns="0" rIns="0" bIns="0" rtlCol="0" anchor="ctr"/>
          <a:lstStyle/>
          <a:p>
            <a:pPr indent="0" marL="0">
              <a:buNone/>
            </a:pPr>
            <a:r>
              <a:rPr lang="en-US" sz="750" spc="100" kern="0" dirty="0">
                <a:solidFill>
                  <a:srgbClr val="B5583A"/>
                </a:solidFill>
                <a:latin typeface="IBM Plex Mono" pitchFamily="34" charset="0"/>
                <a:ea typeface="IBM Plex Mono" pitchFamily="34" charset="-122"/>
                <a:cs typeface="IBM Plex Mono" pitchFamily="34" charset="-120"/>
              </a:rPr>
              <a:t>WHAT IT COSTS</a:t>
            </a:r>
            <a:endParaRPr lang="en-US" sz="750" dirty="0"/>
          </a:p>
        </p:txBody>
      </p:sp>
      <p:sp>
        <p:nvSpPr>
          <p:cNvPr id="20" name="text-61"/>
          <p:cNvSpPr txBox="1"/>
          <p:nvPr/>
        </p:nvSpPr>
        <p:spPr>
          <a:xfrm>
            <a:off x="4444898" y="5650992"/>
            <a:ext cx="3301898" cy="365760"/>
          </a:xfrm>
          <a:prstGeom prst="rect">
            <a:avLst/>
          </a:prstGeom>
          <a:noFill/>
          <a:ln/>
        </p:spPr>
        <p:txBody>
          <a:bodyPr wrap="square" lIns="0" tIns="0" rIns="0" bIns="0" rtlCol="0" anchor="t"/>
          <a:lstStyle/>
          <a:p>
            <a:pPr indent="0" marL="0">
              <a:buNone/>
            </a:pPr>
            <a:r>
              <a:rPr lang="en-US" sz="1150" i="1" dirty="0">
                <a:solidFill>
                  <a:schemeClr val="tx1"/>
                </a:solidFill>
              </a:rPr>
              <a:t>Meetings start with whose number is right.</a:t>
            </a:r>
            <a:endParaRPr lang="en-US" sz="1150" dirty="0"/>
          </a:p>
        </p:txBody>
      </p:sp>
      <p:pic>
        <p:nvPicPr>
          <p:cNvPr id="21" name="photo-62" descr="preencoded.png">    </p:cNvPr>
          <p:cNvPicPr>
            <a:picLocks noChangeAspect="1"/>
          </p:cNvPicPr>
          <p:nvPr/>
        </p:nvPicPr>
        <p:blipFill>
          <a:blip r:embed="rId3"/>
          <a:stretch>
            <a:fillRect/>
          </a:stretch>
        </p:blipFill>
        <p:spPr>
          <a:xfrm>
            <a:off x="8112557" y="2011680"/>
            <a:ext cx="3301898" cy="1600200"/>
          </a:xfrm>
          <a:prstGeom prst="rect">
            <a:avLst/>
          </a:prstGeom>
        </p:spPr>
      </p:pic>
      <p:sp>
        <p:nvSpPr>
          <p:cNvPr id="22" name="text-63"/>
          <p:cNvSpPr txBox="1"/>
          <p:nvPr/>
        </p:nvSpPr>
        <p:spPr>
          <a:xfrm>
            <a:off x="8112557" y="3794760"/>
            <a:ext cx="914400" cy="201168"/>
          </a:xfrm>
          <a:prstGeom prst="rect">
            <a:avLst/>
          </a:prstGeom>
          <a:noFill/>
          <a:ln/>
        </p:spPr>
        <p:txBody>
          <a:bodyPr wrap="square" lIns="0" tIns="0" rIns="0" bIns="0" rtlCol="0" anchor="ctr"/>
          <a:lstStyle/>
          <a:p>
            <a:pPr indent="0" marL="0">
              <a:buNone/>
            </a:pPr>
            <a:r>
              <a:rPr lang="en-US" sz="800" spc="100" kern="0" dirty="0">
                <a:solidFill>
                  <a:srgbClr val="93A0A8"/>
                </a:solidFill>
                <a:latin typeface="IBM Plex Mono" pitchFamily="34" charset="0"/>
                <a:ea typeface="IBM Plex Mono" pitchFamily="34" charset="-122"/>
                <a:cs typeface="IBM Plex Mono" pitchFamily="34" charset="-120"/>
              </a:rPr>
              <a:t>03</a:t>
            </a:r>
            <a:endParaRPr lang="en-US" sz="800" dirty="0"/>
          </a:p>
        </p:txBody>
      </p:sp>
      <p:sp>
        <p:nvSpPr>
          <p:cNvPr id="23" name="text-64"/>
          <p:cNvSpPr txBox="1"/>
          <p:nvPr/>
        </p:nvSpPr>
        <p:spPr>
          <a:xfrm>
            <a:off x="8112557" y="4069080"/>
            <a:ext cx="3301898" cy="365760"/>
          </a:xfrm>
          <a:prstGeom prst="rect">
            <a:avLst/>
          </a:prstGeom>
          <a:noFill/>
          <a:ln/>
        </p:spPr>
        <p:txBody>
          <a:bodyPr wrap="square" lIns="0" tIns="0" rIns="0" bIns="0" rtlCol="0" anchor="t"/>
          <a:lstStyle/>
          <a:p>
            <a:pPr indent="0" marL="0">
              <a:buNone/>
            </a:pPr>
            <a:r>
              <a:rPr lang="en-US" sz="1550" b="1" dirty="0">
                <a:solidFill>
                  <a:schemeClr val="tx1"/>
                </a:solidFill>
              </a:rPr>
              <a:t>Skilled people, repeat work.</a:t>
            </a:r>
            <a:endParaRPr lang="en-US" sz="1550" dirty="0"/>
          </a:p>
        </p:txBody>
      </p:sp>
      <p:sp>
        <p:nvSpPr>
          <p:cNvPr id="24" name="text-65"/>
          <p:cNvSpPr txBox="1"/>
          <p:nvPr/>
        </p:nvSpPr>
        <p:spPr>
          <a:xfrm>
            <a:off x="8112557" y="4480560"/>
            <a:ext cx="3210458" cy="731520"/>
          </a:xfrm>
          <a:prstGeom prst="rect">
            <a:avLst/>
          </a:prstGeom>
          <a:noFill/>
          <a:ln/>
        </p:spPr>
        <p:txBody>
          <a:bodyPr wrap="square" lIns="0" tIns="0" rIns="0" bIns="0" rtlCol="0" anchor="t"/>
          <a:lstStyle/>
          <a:p>
            <a:pPr indent="0" marL="0">
              <a:lnSpc>
                <a:spcPct val="120000"/>
              </a:lnSpc>
              <a:buNone/>
            </a:pPr>
            <a:r>
              <a:rPr lang="en-US" sz="1100" dirty="0">
                <a:solidFill>
                  <a:srgbClr val="4A5961"/>
                </a:solidFill>
              </a:rPr>
              <a:t>Retyping invoices, checking applications, chasing follow-ups, writing the same report every week.</a:t>
            </a:r>
            <a:endParaRPr lang="en-US" sz="1100" dirty="0"/>
          </a:p>
        </p:txBody>
      </p:sp>
      <p:sp>
        <p:nvSpPr>
          <p:cNvPr id="25" name="rule-66"/>
          <p:cNvSpPr/>
          <p:nvPr/>
        </p:nvSpPr>
        <p:spPr>
          <a:xfrm>
            <a:off x="8112557" y="5303520"/>
            <a:ext cx="914400" cy="0"/>
          </a:xfrm>
          <a:prstGeom prst="line">
            <a:avLst/>
          </a:prstGeom>
          <a:noFill/>
          <a:ln w="9525">
            <a:solidFill>
              <a:srgbClr val="D9DFE3"/>
            </a:solidFill>
            <a:prstDash val="solid"/>
          </a:ln>
        </p:spPr>
      </p:sp>
      <p:sp>
        <p:nvSpPr>
          <p:cNvPr id="26" name="text-67"/>
          <p:cNvSpPr txBox="1"/>
          <p:nvPr/>
        </p:nvSpPr>
        <p:spPr>
          <a:xfrm>
            <a:off x="8112557" y="5413248"/>
            <a:ext cx="1828800" cy="201168"/>
          </a:xfrm>
          <a:prstGeom prst="rect">
            <a:avLst/>
          </a:prstGeom>
          <a:noFill/>
          <a:ln/>
        </p:spPr>
        <p:txBody>
          <a:bodyPr wrap="square" lIns="0" tIns="0" rIns="0" bIns="0" rtlCol="0" anchor="ctr"/>
          <a:lstStyle/>
          <a:p>
            <a:pPr indent="0" marL="0">
              <a:buNone/>
            </a:pPr>
            <a:r>
              <a:rPr lang="en-US" sz="750" spc="100" kern="0" dirty="0">
                <a:solidFill>
                  <a:srgbClr val="B5583A"/>
                </a:solidFill>
                <a:latin typeface="IBM Plex Mono" pitchFamily="34" charset="0"/>
                <a:ea typeface="IBM Plex Mono" pitchFamily="34" charset="-122"/>
                <a:cs typeface="IBM Plex Mono" pitchFamily="34" charset="-120"/>
              </a:rPr>
              <a:t>WHAT IT COSTS</a:t>
            </a:r>
            <a:endParaRPr lang="en-US" sz="750" dirty="0"/>
          </a:p>
        </p:txBody>
      </p:sp>
      <p:sp>
        <p:nvSpPr>
          <p:cNvPr id="27" name="text-68"/>
          <p:cNvSpPr txBox="1"/>
          <p:nvPr/>
        </p:nvSpPr>
        <p:spPr>
          <a:xfrm>
            <a:off x="8112557" y="5650992"/>
            <a:ext cx="3301898" cy="365760"/>
          </a:xfrm>
          <a:prstGeom prst="rect">
            <a:avLst/>
          </a:prstGeom>
          <a:noFill/>
          <a:ln/>
        </p:spPr>
        <p:txBody>
          <a:bodyPr wrap="square" lIns="0" tIns="0" rIns="0" bIns="0" rtlCol="0" anchor="t"/>
          <a:lstStyle/>
          <a:p>
            <a:pPr indent="0" marL="0">
              <a:buNone/>
            </a:pPr>
            <a:r>
              <a:rPr lang="en-US" sz="1150" i="1" dirty="0">
                <a:solidFill>
                  <a:schemeClr val="tx1"/>
                </a:solidFill>
              </a:rPr>
              <a:t>Headcount grows with volume, not with the business.</a:t>
            </a:r>
            <a:endParaRPr lang="en-US" sz="11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body" hasCustomPrompt="1"/>
          </p:nvPr>
        </p:nvSpPr>
        <p:spPr>
          <a:xfrm>
            <a:off x="777240" y="384048"/>
            <a:ext cx="6400800" cy="228600"/>
          </a:xfrm>
          <a:prstGeom prst="rect">
            <a:avLst/>
          </a:prstGeom>
          <a:noFill/>
          <a:ln/>
        </p:spPr>
        <p:txBody>
          <a:bodyPr wrap="square" lIns="0" tIns="0" rIns="0" bIns="0" rtlCol="0" anchor="ctr"/>
          <a:lstStyle/>
          <a:p>
            <a:pPr algn="l" indent="0" marL="0">
              <a:buNone/>
            </a:pPr>
            <a:r>
              <a:rPr lang="en-US" sz="900" spc="100" kern="0" dirty="0">
                <a:solidFill>
                  <a:srgbClr val="6B7780"/>
                </a:solidFill>
                <a:latin typeface="IBM Plex Mono" pitchFamily="34" charset="0"/>
                <a:ea typeface="IBM Plex Mono" pitchFamily="34" charset="-122"/>
                <a:cs typeface="IBM Plex Mono" pitchFamily="34" charset="-120"/>
              </a:rPr>
              <a:t>WHAT WE DO</a:t>
            </a:r>
            <a:endParaRPr lang="en-US" sz="900" dirty="0"/>
          </a:p>
        </p:txBody>
      </p:sp>
      <p:sp>
        <p:nvSpPr>
          <p:cNvPr id="3" name="Text 1"/>
          <p:cNvSpPr/>
          <p:nvPr>
            <p:ph idx="102" type="title" hasCustomPrompt="1"/>
          </p:nvPr>
        </p:nvSpPr>
        <p:spPr>
          <a:xfrm>
            <a:off x="777240" y="987552"/>
            <a:ext cx="7726680" cy="731520"/>
          </a:xfrm>
          <a:prstGeom prst="rect">
            <a:avLst/>
          </a:prstGeom>
          <a:noFill/>
          <a:ln/>
        </p:spPr>
        <p:txBody>
          <a:bodyPr wrap="square" lIns="0" tIns="0" rIns="0" bIns="0" rtlCol="0" anchor="t"/>
          <a:lstStyle/>
          <a:p>
            <a:pPr algn="l" indent="0" marL="0">
              <a:buNone/>
            </a:pPr>
            <a:r>
              <a:rPr lang="en-US" sz="2800" b="1" dirty="0">
                <a:solidFill>
                  <a:schemeClr val="tx1"/>
                </a:solidFill>
              </a:rPr>
              <a:t>Four verticals, under one roof.</a:t>
            </a:r>
            <a:endParaRPr lang="en-US" sz="2800" dirty="0"/>
          </a:p>
        </p:txBody>
      </p:sp>
      <p:sp>
        <p:nvSpPr>
          <p:cNvPr id="4" name="Text 1"/>
          <p:cNvSpPr/>
          <p:nvPr>
            <p:ph idx="103" type="body" hasCustomPrompt="1"/>
          </p:nvPr>
        </p:nvSpPr>
        <p:spPr>
          <a:xfrm>
            <a:off x="8503920" y="1024128"/>
            <a:ext cx="2910535" cy="822960"/>
          </a:xfrm>
          <a:prstGeom prst="rect">
            <a:avLst/>
          </a:prstGeom>
          <a:noFill/>
          <a:ln/>
        </p:spPr>
        <p:txBody>
          <a:bodyPr wrap="square" lIns="0" tIns="0" rIns="0" bIns="0" rtlCol="0" anchor="t"/>
          <a:lstStyle/>
          <a:p>
            <a:pPr algn="l" indent="0" marL="0">
              <a:lnSpc>
                <a:spcPct val="120000"/>
              </a:lnSpc>
              <a:buNone/>
            </a:pPr>
            <a:r>
              <a:rPr lang="en-US" sz="1050" dirty="0">
                <a:solidFill>
                  <a:srgbClr val="6B7780"/>
                </a:solidFill>
              </a:rPr>
              <a:t>From trusted data foundations through to production AI, with the applications the work lives in.</a:t>
            </a:r>
            <a:endParaRPr lang="en-US" sz="1050" dirty="0"/>
          </a:p>
        </p:txBody>
      </p:sp>
      <p:sp>
        <p:nvSpPr>
          <p:cNvPr id="5" name="page-num-69"/>
          <p:cNvSpPr txBox="1"/>
          <p:nvPr/>
        </p:nvSpPr>
        <p:spPr>
          <a:xfrm>
            <a:off x="10042855" y="384048"/>
            <a:ext cx="1371600" cy="228600"/>
          </a:xfrm>
          <a:prstGeom prst="rect">
            <a:avLst/>
          </a:prstGeom>
          <a:noFill/>
          <a:ln/>
        </p:spPr>
        <p:txBody>
          <a:bodyPr wrap="square" lIns="0" tIns="0" rIns="0" bIns="0" rtlCol="0" anchor="ctr"/>
          <a:lstStyle/>
          <a:p>
            <a:pPr algn="r" indent="0" marL="0">
              <a:buNone/>
            </a:pPr>
            <a:r>
              <a:rPr lang="en-US" sz="900" spc="100" kern="0" dirty="0">
                <a:solidFill>
                  <a:srgbClr val="6B7780"/>
                </a:solidFill>
                <a:latin typeface="IBM Plex Mono" pitchFamily="34" charset="0"/>
                <a:ea typeface="IBM Plex Mono" pitchFamily="34" charset="-122"/>
                <a:cs typeface="IBM Plex Mono" pitchFamily="34" charset="-120"/>
              </a:rPr>
              <a:t>04 / 13</a:t>
            </a:r>
            <a:endParaRPr lang="en-US" sz="900" dirty="0"/>
          </a:p>
        </p:txBody>
      </p:sp>
      <p:sp>
        <p:nvSpPr>
          <p:cNvPr id="6" name="progress"/>
          <p:cNvSpPr/>
          <p:nvPr/>
        </p:nvSpPr>
        <p:spPr>
          <a:xfrm>
            <a:off x="2703515" y="731520"/>
            <a:ext cx="1005840" cy="41148"/>
          </a:xfrm>
          <a:prstGeom prst="rect">
            <a:avLst/>
          </a:prstGeom>
          <a:solidFill>
            <a:schemeClr val="accent1"/>
          </a:solidFill>
          <a:ln/>
        </p:spPr>
      </p:sp>
      <p:pic>
        <p:nvPicPr>
          <p:cNvPr id="7" name="photo-70" descr="preencoded.png">    </p:cNvPr>
          <p:cNvPicPr>
            <a:picLocks noChangeAspect="1"/>
          </p:cNvPicPr>
          <p:nvPr/>
        </p:nvPicPr>
        <p:blipFill>
          <a:blip r:embed="rId1"/>
          <a:stretch>
            <a:fillRect/>
          </a:stretch>
        </p:blipFill>
        <p:spPr>
          <a:xfrm>
            <a:off x="777240" y="1965960"/>
            <a:ext cx="2453564" cy="1143000"/>
          </a:xfrm>
          <a:prstGeom prst="rect">
            <a:avLst/>
          </a:prstGeom>
        </p:spPr>
      </p:pic>
      <p:sp>
        <p:nvSpPr>
          <p:cNvPr id="8" name="text-71"/>
          <p:cNvSpPr txBox="1"/>
          <p:nvPr/>
        </p:nvSpPr>
        <p:spPr>
          <a:xfrm>
            <a:off x="777240" y="3264408"/>
            <a:ext cx="2453564" cy="320040"/>
          </a:xfrm>
          <a:prstGeom prst="rect">
            <a:avLst/>
          </a:prstGeom>
          <a:noFill/>
          <a:ln/>
        </p:spPr>
        <p:txBody>
          <a:bodyPr wrap="square" lIns="0" tIns="0" rIns="0" bIns="0" rtlCol="0" anchor="t"/>
          <a:lstStyle/>
          <a:p>
            <a:pPr indent="0" marL="0">
              <a:buNone/>
            </a:pPr>
            <a:r>
              <a:rPr lang="en-US" sz="1500" b="1" dirty="0">
                <a:solidFill>
                  <a:schemeClr val="tx1"/>
                </a:solidFill>
              </a:rPr>
              <a:t>Data Foundations</a:t>
            </a:r>
            <a:endParaRPr lang="en-US" sz="1500" dirty="0"/>
          </a:p>
        </p:txBody>
      </p:sp>
      <p:sp>
        <p:nvSpPr>
          <p:cNvPr id="9" name="text-72"/>
          <p:cNvSpPr txBox="1"/>
          <p:nvPr/>
        </p:nvSpPr>
        <p:spPr>
          <a:xfrm>
            <a:off x="777240" y="3611880"/>
            <a:ext cx="2453564" cy="201168"/>
          </a:xfrm>
          <a:prstGeom prst="rect">
            <a:avLst/>
          </a:prstGeom>
          <a:noFill/>
          <a:ln/>
        </p:spPr>
        <p:txBody>
          <a:bodyPr wrap="square" lIns="0" tIns="0" rIns="0" bIns="0" rtlCol="0" anchor="t"/>
          <a:lstStyle/>
          <a:p>
            <a:pPr indent="0" marL="0">
              <a:buNone/>
            </a:pPr>
            <a:r>
              <a:rPr lang="en-US" sz="750" spc="50" kern="0" dirty="0">
                <a:solidFill>
                  <a:srgbClr val="1A7F8A"/>
                </a:solidFill>
                <a:latin typeface="IBM Plex Mono" pitchFamily="34" charset="0"/>
                <a:ea typeface="IBM Plex Mono" pitchFamily="34" charset="-122"/>
                <a:cs typeface="IBM Plex Mono" pitchFamily="34" charset="-120"/>
              </a:rPr>
              <a:t>Pipelines · Quality · Governance</a:t>
            </a:r>
            <a:endParaRPr lang="en-US" sz="750" dirty="0"/>
          </a:p>
        </p:txBody>
      </p:sp>
      <p:sp>
        <p:nvSpPr>
          <p:cNvPr id="10" name="text-73"/>
          <p:cNvSpPr txBox="1"/>
          <p:nvPr/>
        </p:nvSpPr>
        <p:spPr>
          <a:xfrm>
            <a:off x="777240" y="3904488"/>
            <a:ext cx="2362124" cy="502920"/>
          </a:xfrm>
          <a:prstGeom prst="rect">
            <a:avLst/>
          </a:prstGeom>
          <a:noFill/>
          <a:ln/>
        </p:spPr>
        <p:txBody>
          <a:bodyPr wrap="square" lIns="0" tIns="0" rIns="0" bIns="0" rtlCol="0" anchor="t"/>
          <a:lstStyle/>
          <a:p>
            <a:pPr indent="0" marL="0">
              <a:lnSpc>
                <a:spcPct val="115000"/>
              </a:lnSpc>
              <a:buNone/>
            </a:pPr>
            <a:r>
              <a:rPr lang="en-US" sz="1050" dirty="0">
                <a:solidFill>
                  <a:srgbClr val="131D24"/>
                </a:solidFill>
              </a:rPr>
              <a:t>Build trusted data platforms that power analytics and AI.</a:t>
            </a:r>
            <a:endParaRPr lang="en-US" sz="1050" dirty="0"/>
          </a:p>
        </p:txBody>
      </p:sp>
      <p:sp>
        <p:nvSpPr>
          <p:cNvPr id="11" name="rule-74"/>
          <p:cNvSpPr/>
          <p:nvPr/>
        </p:nvSpPr>
        <p:spPr>
          <a:xfrm>
            <a:off x="777240" y="4544568"/>
            <a:ext cx="2453564" cy="0"/>
          </a:xfrm>
          <a:prstGeom prst="line">
            <a:avLst/>
          </a:prstGeom>
          <a:noFill/>
          <a:ln w="9525">
            <a:solidFill>
              <a:srgbClr val="D9DFE3"/>
            </a:solidFill>
            <a:prstDash val="solid"/>
          </a:ln>
        </p:spPr>
      </p:sp>
      <p:sp>
        <p:nvSpPr>
          <p:cNvPr id="12" name="text-75"/>
          <p:cNvSpPr txBox="1"/>
          <p:nvPr/>
        </p:nvSpPr>
        <p:spPr>
          <a:xfrm>
            <a:off x="777240" y="4599432"/>
            <a:ext cx="2453564" cy="411480"/>
          </a:xfrm>
          <a:prstGeom prst="rect">
            <a:avLst/>
          </a:prstGeom>
          <a:noFill/>
          <a:ln/>
        </p:spPr>
        <p:txBody>
          <a:bodyPr wrap="square" lIns="0" tIns="0" rIns="0" bIns="0" rtlCol="0" anchor="ctr"/>
          <a:lstStyle/>
          <a:p>
            <a:pPr indent="0" marL="0">
              <a:buNone/>
            </a:pPr>
            <a:r>
              <a:rPr lang="en-US" sz="950" dirty="0">
                <a:solidFill>
                  <a:srgbClr val="6B7780"/>
                </a:solidFill>
              </a:rPr>
              <a:t>Data engineering and pipelines</a:t>
            </a:r>
            <a:endParaRPr lang="en-US" sz="950" dirty="0"/>
          </a:p>
        </p:txBody>
      </p:sp>
      <p:sp>
        <p:nvSpPr>
          <p:cNvPr id="13" name="rule-76"/>
          <p:cNvSpPr/>
          <p:nvPr/>
        </p:nvSpPr>
        <p:spPr>
          <a:xfrm>
            <a:off x="777240" y="5047488"/>
            <a:ext cx="2453564" cy="0"/>
          </a:xfrm>
          <a:prstGeom prst="line">
            <a:avLst/>
          </a:prstGeom>
          <a:noFill/>
          <a:ln w="9525">
            <a:solidFill>
              <a:srgbClr val="D9DFE3"/>
            </a:solidFill>
            <a:prstDash val="solid"/>
          </a:ln>
        </p:spPr>
      </p:sp>
      <p:sp>
        <p:nvSpPr>
          <p:cNvPr id="14" name="text-77"/>
          <p:cNvSpPr txBox="1"/>
          <p:nvPr/>
        </p:nvSpPr>
        <p:spPr>
          <a:xfrm>
            <a:off x="777240" y="5102352"/>
            <a:ext cx="2453564" cy="411480"/>
          </a:xfrm>
          <a:prstGeom prst="rect">
            <a:avLst/>
          </a:prstGeom>
          <a:noFill/>
          <a:ln/>
        </p:spPr>
        <p:txBody>
          <a:bodyPr wrap="square" lIns="0" tIns="0" rIns="0" bIns="0" rtlCol="0" anchor="ctr"/>
          <a:lstStyle/>
          <a:p>
            <a:pPr indent="0" marL="0">
              <a:buNone/>
            </a:pPr>
            <a:r>
              <a:rPr lang="en-US" sz="950" dirty="0">
                <a:solidFill>
                  <a:srgbClr val="6B7780"/>
                </a:solidFill>
              </a:rPr>
              <a:t>Data integration, quality and governance</a:t>
            </a:r>
            <a:endParaRPr lang="en-US" sz="950" dirty="0"/>
          </a:p>
        </p:txBody>
      </p:sp>
      <p:sp>
        <p:nvSpPr>
          <p:cNvPr id="15" name="rule-78"/>
          <p:cNvSpPr/>
          <p:nvPr/>
        </p:nvSpPr>
        <p:spPr>
          <a:xfrm>
            <a:off x="777240" y="5550408"/>
            <a:ext cx="2453564" cy="0"/>
          </a:xfrm>
          <a:prstGeom prst="line">
            <a:avLst/>
          </a:prstGeom>
          <a:noFill/>
          <a:ln w="9525">
            <a:solidFill>
              <a:srgbClr val="D9DFE3"/>
            </a:solidFill>
            <a:prstDash val="solid"/>
          </a:ln>
        </p:spPr>
      </p:sp>
      <p:sp>
        <p:nvSpPr>
          <p:cNvPr id="16" name="text-79"/>
          <p:cNvSpPr txBox="1"/>
          <p:nvPr/>
        </p:nvSpPr>
        <p:spPr>
          <a:xfrm>
            <a:off x="777240" y="5605272"/>
            <a:ext cx="2453564" cy="411480"/>
          </a:xfrm>
          <a:prstGeom prst="rect">
            <a:avLst/>
          </a:prstGeom>
          <a:noFill/>
          <a:ln/>
        </p:spPr>
        <p:txBody>
          <a:bodyPr wrap="square" lIns="0" tIns="0" rIns="0" bIns="0" rtlCol="0" anchor="ctr"/>
          <a:lstStyle/>
          <a:p>
            <a:pPr indent="0" marL="0">
              <a:buNone/>
            </a:pPr>
            <a:r>
              <a:rPr lang="en-US" sz="950" dirty="0">
                <a:solidFill>
                  <a:srgbClr val="6B7780"/>
                </a:solidFill>
              </a:rPr>
              <a:t>Data platforms and modernisation</a:t>
            </a:r>
            <a:endParaRPr lang="en-US" sz="950" dirty="0"/>
          </a:p>
        </p:txBody>
      </p:sp>
      <p:sp>
        <p:nvSpPr>
          <p:cNvPr id="17" name="rule-80"/>
          <p:cNvSpPr/>
          <p:nvPr/>
        </p:nvSpPr>
        <p:spPr>
          <a:xfrm>
            <a:off x="777240" y="6053328"/>
            <a:ext cx="2453564" cy="0"/>
          </a:xfrm>
          <a:prstGeom prst="line">
            <a:avLst/>
          </a:prstGeom>
          <a:noFill/>
          <a:ln w="9525">
            <a:solidFill>
              <a:srgbClr val="D9DFE3"/>
            </a:solidFill>
            <a:prstDash val="solid"/>
          </a:ln>
        </p:spPr>
      </p:sp>
      <p:pic>
        <p:nvPicPr>
          <p:cNvPr id="18" name="photo-81" descr="preencoded.png">    </p:cNvPr>
          <p:cNvPicPr>
            <a:picLocks noChangeAspect="1"/>
          </p:cNvPicPr>
          <p:nvPr/>
        </p:nvPicPr>
        <p:blipFill>
          <a:blip r:embed="rId2"/>
          <a:stretch>
            <a:fillRect/>
          </a:stretch>
        </p:blipFill>
        <p:spPr>
          <a:xfrm>
            <a:off x="3505124" y="1965960"/>
            <a:ext cx="2453564" cy="1143000"/>
          </a:xfrm>
          <a:prstGeom prst="rect">
            <a:avLst/>
          </a:prstGeom>
        </p:spPr>
      </p:pic>
      <p:sp>
        <p:nvSpPr>
          <p:cNvPr id="19" name="text-82"/>
          <p:cNvSpPr txBox="1"/>
          <p:nvPr/>
        </p:nvSpPr>
        <p:spPr>
          <a:xfrm>
            <a:off x="3505124" y="3264408"/>
            <a:ext cx="2453564" cy="320040"/>
          </a:xfrm>
          <a:prstGeom prst="rect">
            <a:avLst/>
          </a:prstGeom>
          <a:noFill/>
          <a:ln/>
        </p:spPr>
        <p:txBody>
          <a:bodyPr wrap="square" lIns="0" tIns="0" rIns="0" bIns="0" rtlCol="0" anchor="t"/>
          <a:lstStyle/>
          <a:p>
            <a:pPr indent="0" marL="0">
              <a:buNone/>
            </a:pPr>
            <a:r>
              <a:rPr lang="en-US" sz="1500" b="1" dirty="0">
                <a:solidFill>
                  <a:schemeClr val="tx1"/>
                </a:solidFill>
              </a:rPr>
              <a:t>Analytics</a:t>
            </a:r>
            <a:endParaRPr lang="en-US" sz="1500" dirty="0"/>
          </a:p>
        </p:txBody>
      </p:sp>
      <p:sp>
        <p:nvSpPr>
          <p:cNvPr id="20" name="text-83"/>
          <p:cNvSpPr txBox="1"/>
          <p:nvPr/>
        </p:nvSpPr>
        <p:spPr>
          <a:xfrm>
            <a:off x="3505124" y="3611880"/>
            <a:ext cx="2453564" cy="201168"/>
          </a:xfrm>
          <a:prstGeom prst="rect">
            <a:avLst/>
          </a:prstGeom>
          <a:noFill/>
          <a:ln/>
        </p:spPr>
        <p:txBody>
          <a:bodyPr wrap="square" lIns="0" tIns="0" rIns="0" bIns="0" rtlCol="0" anchor="t"/>
          <a:lstStyle/>
          <a:p>
            <a:pPr indent="0" marL="0">
              <a:buNone/>
            </a:pPr>
            <a:r>
              <a:rPr lang="en-US" sz="750" spc="50" kern="0" dirty="0">
                <a:solidFill>
                  <a:srgbClr val="1A7F8A"/>
                </a:solidFill>
                <a:latin typeface="IBM Plex Mono" pitchFamily="34" charset="0"/>
                <a:ea typeface="IBM Plex Mono" pitchFamily="34" charset="-122"/>
                <a:cs typeface="IBM Plex Mono" pitchFamily="34" charset="-120"/>
              </a:rPr>
              <a:t>BI · Dashboards · Decisions</a:t>
            </a:r>
            <a:endParaRPr lang="en-US" sz="750" dirty="0"/>
          </a:p>
        </p:txBody>
      </p:sp>
      <p:sp>
        <p:nvSpPr>
          <p:cNvPr id="21" name="text-84"/>
          <p:cNvSpPr txBox="1"/>
          <p:nvPr/>
        </p:nvSpPr>
        <p:spPr>
          <a:xfrm>
            <a:off x="3505124" y="3904488"/>
            <a:ext cx="2362124" cy="502920"/>
          </a:xfrm>
          <a:prstGeom prst="rect">
            <a:avLst/>
          </a:prstGeom>
          <a:noFill/>
          <a:ln/>
        </p:spPr>
        <p:txBody>
          <a:bodyPr wrap="square" lIns="0" tIns="0" rIns="0" bIns="0" rtlCol="0" anchor="t"/>
          <a:lstStyle/>
          <a:p>
            <a:pPr indent="0" marL="0">
              <a:lnSpc>
                <a:spcPct val="115000"/>
              </a:lnSpc>
              <a:buNone/>
            </a:pPr>
            <a:r>
              <a:rPr lang="en-US" sz="1050" dirty="0">
                <a:solidFill>
                  <a:srgbClr val="131D24"/>
                </a:solidFill>
              </a:rPr>
              <a:t>Turn data into insights that drive better decisions.</a:t>
            </a:r>
            <a:endParaRPr lang="en-US" sz="1050" dirty="0"/>
          </a:p>
        </p:txBody>
      </p:sp>
      <p:sp>
        <p:nvSpPr>
          <p:cNvPr id="22" name="rule-85"/>
          <p:cNvSpPr/>
          <p:nvPr/>
        </p:nvSpPr>
        <p:spPr>
          <a:xfrm>
            <a:off x="3505124" y="4544568"/>
            <a:ext cx="2453564" cy="0"/>
          </a:xfrm>
          <a:prstGeom prst="line">
            <a:avLst/>
          </a:prstGeom>
          <a:noFill/>
          <a:ln w="9525">
            <a:solidFill>
              <a:srgbClr val="D9DFE3"/>
            </a:solidFill>
            <a:prstDash val="solid"/>
          </a:ln>
        </p:spPr>
      </p:sp>
      <p:sp>
        <p:nvSpPr>
          <p:cNvPr id="23" name="text-86"/>
          <p:cNvSpPr txBox="1"/>
          <p:nvPr/>
        </p:nvSpPr>
        <p:spPr>
          <a:xfrm>
            <a:off x="3505124" y="4599432"/>
            <a:ext cx="2453564" cy="411480"/>
          </a:xfrm>
          <a:prstGeom prst="rect">
            <a:avLst/>
          </a:prstGeom>
          <a:noFill/>
          <a:ln/>
        </p:spPr>
        <p:txBody>
          <a:bodyPr wrap="square" lIns="0" tIns="0" rIns="0" bIns="0" rtlCol="0" anchor="ctr"/>
          <a:lstStyle/>
          <a:p>
            <a:pPr indent="0" marL="0">
              <a:buNone/>
            </a:pPr>
            <a:r>
              <a:rPr lang="en-US" sz="950" dirty="0">
                <a:solidFill>
                  <a:srgbClr val="6B7780"/>
                </a:solidFill>
              </a:rPr>
              <a:t>Business intelligence and reporting</a:t>
            </a:r>
            <a:endParaRPr lang="en-US" sz="950" dirty="0"/>
          </a:p>
        </p:txBody>
      </p:sp>
      <p:sp>
        <p:nvSpPr>
          <p:cNvPr id="24" name="rule-87"/>
          <p:cNvSpPr/>
          <p:nvPr/>
        </p:nvSpPr>
        <p:spPr>
          <a:xfrm>
            <a:off x="3505124" y="5047488"/>
            <a:ext cx="2453564" cy="0"/>
          </a:xfrm>
          <a:prstGeom prst="line">
            <a:avLst/>
          </a:prstGeom>
          <a:noFill/>
          <a:ln w="9525">
            <a:solidFill>
              <a:srgbClr val="D9DFE3"/>
            </a:solidFill>
            <a:prstDash val="solid"/>
          </a:ln>
        </p:spPr>
      </p:sp>
      <p:sp>
        <p:nvSpPr>
          <p:cNvPr id="25" name="text-88"/>
          <p:cNvSpPr txBox="1"/>
          <p:nvPr/>
        </p:nvSpPr>
        <p:spPr>
          <a:xfrm>
            <a:off x="3505124" y="5102352"/>
            <a:ext cx="2453564" cy="411480"/>
          </a:xfrm>
          <a:prstGeom prst="rect">
            <a:avLst/>
          </a:prstGeom>
          <a:noFill/>
          <a:ln/>
        </p:spPr>
        <p:txBody>
          <a:bodyPr wrap="square" lIns="0" tIns="0" rIns="0" bIns="0" rtlCol="0" anchor="ctr"/>
          <a:lstStyle/>
          <a:p>
            <a:pPr indent="0" marL="0">
              <a:buNone/>
            </a:pPr>
            <a:r>
              <a:rPr lang="en-US" sz="950" dirty="0">
                <a:solidFill>
                  <a:srgbClr val="6B7780"/>
                </a:solidFill>
              </a:rPr>
              <a:t>Dashboards and performance analytics</a:t>
            </a:r>
            <a:endParaRPr lang="en-US" sz="950" dirty="0"/>
          </a:p>
        </p:txBody>
      </p:sp>
      <p:sp>
        <p:nvSpPr>
          <p:cNvPr id="26" name="rule-89"/>
          <p:cNvSpPr/>
          <p:nvPr/>
        </p:nvSpPr>
        <p:spPr>
          <a:xfrm>
            <a:off x="3505124" y="5550408"/>
            <a:ext cx="2453564" cy="0"/>
          </a:xfrm>
          <a:prstGeom prst="line">
            <a:avLst/>
          </a:prstGeom>
          <a:noFill/>
          <a:ln w="9525">
            <a:solidFill>
              <a:srgbClr val="D9DFE3"/>
            </a:solidFill>
            <a:prstDash val="solid"/>
          </a:ln>
        </p:spPr>
      </p:sp>
      <p:sp>
        <p:nvSpPr>
          <p:cNvPr id="27" name="text-90"/>
          <p:cNvSpPr txBox="1"/>
          <p:nvPr/>
        </p:nvSpPr>
        <p:spPr>
          <a:xfrm>
            <a:off x="3505124" y="5605272"/>
            <a:ext cx="2453564" cy="411480"/>
          </a:xfrm>
          <a:prstGeom prst="rect">
            <a:avLst/>
          </a:prstGeom>
          <a:noFill/>
          <a:ln/>
        </p:spPr>
        <p:txBody>
          <a:bodyPr wrap="square" lIns="0" tIns="0" rIns="0" bIns="0" rtlCol="0" anchor="ctr"/>
          <a:lstStyle/>
          <a:p>
            <a:pPr indent="0" marL="0">
              <a:buNone/>
            </a:pPr>
            <a:r>
              <a:rPr lang="en-US" sz="950" dirty="0">
                <a:solidFill>
                  <a:srgbClr val="6B7780"/>
                </a:solidFill>
              </a:rPr>
              <a:t>Command centres and decision apps</a:t>
            </a:r>
            <a:endParaRPr lang="en-US" sz="950" dirty="0"/>
          </a:p>
        </p:txBody>
      </p:sp>
      <p:sp>
        <p:nvSpPr>
          <p:cNvPr id="28" name="rule-91"/>
          <p:cNvSpPr/>
          <p:nvPr/>
        </p:nvSpPr>
        <p:spPr>
          <a:xfrm>
            <a:off x="3505124" y="6053328"/>
            <a:ext cx="2453564" cy="0"/>
          </a:xfrm>
          <a:prstGeom prst="line">
            <a:avLst/>
          </a:prstGeom>
          <a:noFill/>
          <a:ln w="9525">
            <a:solidFill>
              <a:srgbClr val="D9DFE3"/>
            </a:solidFill>
            <a:prstDash val="solid"/>
          </a:ln>
        </p:spPr>
      </p:sp>
      <p:pic>
        <p:nvPicPr>
          <p:cNvPr id="29" name="photo-92" descr="preencoded.png">    </p:cNvPr>
          <p:cNvPicPr>
            <a:picLocks noChangeAspect="1"/>
          </p:cNvPicPr>
          <p:nvPr/>
        </p:nvPicPr>
        <p:blipFill>
          <a:blip r:embed="rId3"/>
          <a:stretch>
            <a:fillRect/>
          </a:stretch>
        </p:blipFill>
        <p:spPr>
          <a:xfrm>
            <a:off x="6233008" y="1965960"/>
            <a:ext cx="2453564" cy="1143000"/>
          </a:xfrm>
          <a:prstGeom prst="rect">
            <a:avLst/>
          </a:prstGeom>
        </p:spPr>
      </p:pic>
      <p:sp>
        <p:nvSpPr>
          <p:cNvPr id="30" name="text-93"/>
          <p:cNvSpPr txBox="1"/>
          <p:nvPr/>
        </p:nvSpPr>
        <p:spPr>
          <a:xfrm>
            <a:off x="6233008" y="3264408"/>
            <a:ext cx="2453564" cy="320040"/>
          </a:xfrm>
          <a:prstGeom prst="rect">
            <a:avLst/>
          </a:prstGeom>
          <a:noFill/>
          <a:ln/>
        </p:spPr>
        <p:txBody>
          <a:bodyPr wrap="square" lIns="0" tIns="0" rIns="0" bIns="0" rtlCol="0" anchor="t"/>
          <a:lstStyle/>
          <a:p>
            <a:pPr indent="0" marL="0">
              <a:buNone/>
            </a:pPr>
            <a:r>
              <a:rPr lang="en-US" sz="1500" b="1" dirty="0">
                <a:solidFill>
                  <a:schemeClr val="tx1"/>
                </a:solidFill>
              </a:rPr>
              <a:t>AI</a:t>
            </a:r>
            <a:endParaRPr lang="en-US" sz="1500" dirty="0"/>
          </a:p>
        </p:txBody>
      </p:sp>
      <p:sp>
        <p:nvSpPr>
          <p:cNvPr id="31" name="text-94"/>
          <p:cNvSpPr txBox="1"/>
          <p:nvPr/>
        </p:nvSpPr>
        <p:spPr>
          <a:xfrm>
            <a:off x="6233008" y="3611880"/>
            <a:ext cx="2453564" cy="201168"/>
          </a:xfrm>
          <a:prstGeom prst="rect">
            <a:avLst/>
          </a:prstGeom>
          <a:noFill/>
          <a:ln/>
        </p:spPr>
        <p:txBody>
          <a:bodyPr wrap="square" lIns="0" tIns="0" rIns="0" bIns="0" rtlCol="0" anchor="t"/>
          <a:lstStyle/>
          <a:p>
            <a:pPr indent="0" marL="0">
              <a:buNone/>
            </a:pPr>
            <a:r>
              <a:rPr lang="en-US" sz="750" spc="50" kern="0" dirty="0">
                <a:solidFill>
                  <a:srgbClr val="B5583A"/>
                </a:solidFill>
                <a:latin typeface="IBM Plex Mono" pitchFamily="34" charset="0"/>
                <a:ea typeface="IBM Plex Mono" pitchFamily="34" charset="-122"/>
                <a:cs typeface="IBM Plex Mono" pitchFamily="34" charset="-120"/>
              </a:rPr>
              <a:t>Strategy · Automation · Agents</a:t>
            </a:r>
            <a:endParaRPr lang="en-US" sz="750" dirty="0"/>
          </a:p>
        </p:txBody>
      </p:sp>
      <p:sp>
        <p:nvSpPr>
          <p:cNvPr id="32" name="text-95"/>
          <p:cNvSpPr txBox="1"/>
          <p:nvPr/>
        </p:nvSpPr>
        <p:spPr>
          <a:xfrm>
            <a:off x="6233008" y="3904488"/>
            <a:ext cx="2362124" cy="502920"/>
          </a:xfrm>
          <a:prstGeom prst="rect">
            <a:avLst/>
          </a:prstGeom>
          <a:noFill/>
          <a:ln/>
        </p:spPr>
        <p:txBody>
          <a:bodyPr wrap="square" lIns="0" tIns="0" rIns="0" bIns="0" rtlCol="0" anchor="t"/>
          <a:lstStyle/>
          <a:p>
            <a:pPr indent="0" marL="0">
              <a:lnSpc>
                <a:spcPct val="115000"/>
              </a:lnSpc>
              <a:buNone/>
            </a:pPr>
            <a:r>
              <a:rPr lang="en-US" sz="1050" dirty="0">
                <a:solidFill>
                  <a:srgbClr val="131D24"/>
                </a:solidFill>
              </a:rPr>
              <a:t>Adopt and scale AI with confidence.</a:t>
            </a:r>
            <a:endParaRPr lang="en-US" sz="1050" dirty="0"/>
          </a:p>
        </p:txBody>
      </p:sp>
      <p:sp>
        <p:nvSpPr>
          <p:cNvPr id="33" name="rule-96"/>
          <p:cNvSpPr/>
          <p:nvPr/>
        </p:nvSpPr>
        <p:spPr>
          <a:xfrm>
            <a:off x="6233008" y="4544568"/>
            <a:ext cx="2453564" cy="0"/>
          </a:xfrm>
          <a:prstGeom prst="line">
            <a:avLst/>
          </a:prstGeom>
          <a:noFill/>
          <a:ln w="9525">
            <a:solidFill>
              <a:srgbClr val="D9DFE3"/>
            </a:solidFill>
            <a:prstDash val="solid"/>
          </a:ln>
        </p:spPr>
      </p:sp>
      <p:sp>
        <p:nvSpPr>
          <p:cNvPr id="34" name="text-97"/>
          <p:cNvSpPr txBox="1"/>
          <p:nvPr/>
        </p:nvSpPr>
        <p:spPr>
          <a:xfrm>
            <a:off x="6233008" y="4599432"/>
            <a:ext cx="2453564" cy="411480"/>
          </a:xfrm>
          <a:prstGeom prst="rect">
            <a:avLst/>
          </a:prstGeom>
          <a:noFill/>
          <a:ln/>
        </p:spPr>
        <p:txBody>
          <a:bodyPr wrap="square" lIns="0" tIns="0" rIns="0" bIns="0" rtlCol="0" anchor="ctr"/>
          <a:lstStyle/>
          <a:p>
            <a:pPr indent="0" marL="0">
              <a:buNone/>
            </a:pPr>
            <a:r>
              <a:rPr lang="en-US" sz="950" dirty="0">
                <a:solidFill>
                  <a:srgbClr val="6B7780"/>
                </a:solidFill>
              </a:rPr>
              <a:t>AI strategy and adoption</a:t>
            </a:r>
            <a:endParaRPr lang="en-US" sz="950" dirty="0"/>
          </a:p>
        </p:txBody>
      </p:sp>
      <p:sp>
        <p:nvSpPr>
          <p:cNvPr id="35" name="rule-98"/>
          <p:cNvSpPr/>
          <p:nvPr/>
        </p:nvSpPr>
        <p:spPr>
          <a:xfrm>
            <a:off x="6233008" y="5047488"/>
            <a:ext cx="2453564" cy="0"/>
          </a:xfrm>
          <a:prstGeom prst="line">
            <a:avLst/>
          </a:prstGeom>
          <a:noFill/>
          <a:ln w="9525">
            <a:solidFill>
              <a:srgbClr val="D9DFE3"/>
            </a:solidFill>
            <a:prstDash val="solid"/>
          </a:ln>
        </p:spPr>
      </p:sp>
      <p:sp>
        <p:nvSpPr>
          <p:cNvPr id="36" name="text-99"/>
          <p:cNvSpPr txBox="1"/>
          <p:nvPr/>
        </p:nvSpPr>
        <p:spPr>
          <a:xfrm>
            <a:off x="6233008" y="5102352"/>
            <a:ext cx="2453564" cy="411480"/>
          </a:xfrm>
          <a:prstGeom prst="rect">
            <a:avLst/>
          </a:prstGeom>
          <a:noFill/>
          <a:ln/>
        </p:spPr>
        <p:txBody>
          <a:bodyPr wrap="square" lIns="0" tIns="0" rIns="0" bIns="0" rtlCol="0" anchor="ctr"/>
          <a:lstStyle/>
          <a:p>
            <a:pPr indent="0" marL="0">
              <a:buNone/>
            </a:pPr>
            <a:r>
              <a:rPr lang="en-US" sz="950" dirty="0">
                <a:solidFill>
                  <a:srgbClr val="6B7780"/>
                </a:solidFill>
              </a:rPr>
              <a:t>AI implementation and automation</a:t>
            </a:r>
            <a:endParaRPr lang="en-US" sz="950" dirty="0"/>
          </a:p>
        </p:txBody>
      </p:sp>
      <p:sp>
        <p:nvSpPr>
          <p:cNvPr id="37" name="rule-100"/>
          <p:cNvSpPr/>
          <p:nvPr/>
        </p:nvSpPr>
        <p:spPr>
          <a:xfrm>
            <a:off x="6233008" y="5550408"/>
            <a:ext cx="2453564" cy="0"/>
          </a:xfrm>
          <a:prstGeom prst="line">
            <a:avLst/>
          </a:prstGeom>
          <a:noFill/>
          <a:ln w="9525">
            <a:solidFill>
              <a:srgbClr val="D9DFE3"/>
            </a:solidFill>
            <a:prstDash val="solid"/>
          </a:ln>
        </p:spPr>
      </p:sp>
      <p:sp>
        <p:nvSpPr>
          <p:cNvPr id="38" name="text-101"/>
          <p:cNvSpPr txBox="1"/>
          <p:nvPr/>
        </p:nvSpPr>
        <p:spPr>
          <a:xfrm>
            <a:off x="6233008" y="5605272"/>
            <a:ext cx="2453564" cy="411480"/>
          </a:xfrm>
          <a:prstGeom prst="rect">
            <a:avLst/>
          </a:prstGeom>
          <a:noFill/>
          <a:ln/>
        </p:spPr>
        <p:txBody>
          <a:bodyPr wrap="square" lIns="0" tIns="0" rIns="0" bIns="0" rtlCol="0" anchor="ctr"/>
          <a:lstStyle/>
          <a:p>
            <a:pPr indent="0" marL="0">
              <a:buNone/>
            </a:pPr>
            <a:r>
              <a:rPr lang="en-US" sz="950" dirty="0">
                <a:solidFill>
                  <a:srgbClr val="6B7780"/>
                </a:solidFill>
              </a:rPr>
              <a:t>AI agents and generative AI</a:t>
            </a:r>
            <a:endParaRPr lang="en-US" sz="950" dirty="0"/>
          </a:p>
        </p:txBody>
      </p:sp>
      <p:sp>
        <p:nvSpPr>
          <p:cNvPr id="39" name="rule-102"/>
          <p:cNvSpPr/>
          <p:nvPr/>
        </p:nvSpPr>
        <p:spPr>
          <a:xfrm>
            <a:off x="6233008" y="6053328"/>
            <a:ext cx="2453564" cy="0"/>
          </a:xfrm>
          <a:prstGeom prst="line">
            <a:avLst/>
          </a:prstGeom>
          <a:noFill/>
          <a:ln w="9525">
            <a:solidFill>
              <a:srgbClr val="D9DFE3"/>
            </a:solidFill>
            <a:prstDash val="solid"/>
          </a:ln>
        </p:spPr>
      </p:sp>
      <p:pic>
        <p:nvPicPr>
          <p:cNvPr id="40" name="photo-103" descr="preencoded.png">    </p:cNvPr>
          <p:cNvPicPr>
            <a:picLocks noChangeAspect="1"/>
          </p:cNvPicPr>
          <p:nvPr/>
        </p:nvPicPr>
        <p:blipFill>
          <a:blip r:embed="rId4"/>
          <a:stretch>
            <a:fillRect/>
          </a:stretch>
        </p:blipFill>
        <p:spPr>
          <a:xfrm>
            <a:off x="8960891" y="1965960"/>
            <a:ext cx="2453564" cy="1143000"/>
          </a:xfrm>
          <a:prstGeom prst="rect">
            <a:avLst/>
          </a:prstGeom>
        </p:spPr>
      </p:pic>
      <p:sp>
        <p:nvSpPr>
          <p:cNvPr id="41" name="text-104"/>
          <p:cNvSpPr txBox="1"/>
          <p:nvPr/>
        </p:nvSpPr>
        <p:spPr>
          <a:xfrm>
            <a:off x="8960891" y="3264408"/>
            <a:ext cx="2453564" cy="320040"/>
          </a:xfrm>
          <a:prstGeom prst="rect">
            <a:avLst/>
          </a:prstGeom>
          <a:noFill/>
          <a:ln/>
        </p:spPr>
        <p:txBody>
          <a:bodyPr wrap="square" lIns="0" tIns="0" rIns="0" bIns="0" rtlCol="0" anchor="t"/>
          <a:lstStyle/>
          <a:p>
            <a:pPr indent="0" marL="0">
              <a:buNone/>
            </a:pPr>
            <a:r>
              <a:rPr lang="en-US" sz="1500" b="1" dirty="0">
                <a:solidFill>
                  <a:schemeClr val="tx1"/>
                </a:solidFill>
              </a:rPr>
              <a:t>Digital Engineering</a:t>
            </a:r>
            <a:endParaRPr lang="en-US" sz="1500" dirty="0"/>
          </a:p>
        </p:txBody>
      </p:sp>
      <p:sp>
        <p:nvSpPr>
          <p:cNvPr id="42" name="text-105"/>
          <p:cNvSpPr txBox="1"/>
          <p:nvPr/>
        </p:nvSpPr>
        <p:spPr>
          <a:xfrm>
            <a:off x="8960891" y="3611880"/>
            <a:ext cx="2453564" cy="201168"/>
          </a:xfrm>
          <a:prstGeom prst="rect">
            <a:avLst/>
          </a:prstGeom>
          <a:noFill/>
          <a:ln/>
        </p:spPr>
        <p:txBody>
          <a:bodyPr wrap="square" lIns="0" tIns="0" rIns="0" bIns="0" rtlCol="0" anchor="t"/>
          <a:lstStyle/>
          <a:p>
            <a:pPr indent="0" marL="0">
              <a:buNone/>
            </a:pPr>
            <a:r>
              <a:rPr lang="en-US" sz="750" spc="50" kern="0" dirty="0">
                <a:solidFill>
                  <a:srgbClr val="1498CC"/>
                </a:solidFill>
                <a:latin typeface="IBM Plex Mono" pitchFamily="34" charset="0"/>
                <a:ea typeface="IBM Plex Mono" pitchFamily="34" charset="-122"/>
                <a:cs typeface="IBM Plex Mono" pitchFamily="34" charset="-120"/>
              </a:rPr>
              <a:t>Apps · Modernisation · Integration</a:t>
            </a:r>
            <a:endParaRPr lang="en-US" sz="750" dirty="0"/>
          </a:p>
        </p:txBody>
      </p:sp>
      <p:sp>
        <p:nvSpPr>
          <p:cNvPr id="43" name="text-106"/>
          <p:cNvSpPr txBox="1"/>
          <p:nvPr/>
        </p:nvSpPr>
        <p:spPr>
          <a:xfrm>
            <a:off x="8960891" y="3904488"/>
            <a:ext cx="2362124" cy="502920"/>
          </a:xfrm>
          <a:prstGeom prst="rect">
            <a:avLst/>
          </a:prstGeom>
          <a:noFill/>
          <a:ln/>
        </p:spPr>
        <p:txBody>
          <a:bodyPr wrap="square" lIns="0" tIns="0" rIns="0" bIns="0" rtlCol="0" anchor="t"/>
          <a:lstStyle/>
          <a:p>
            <a:pPr indent="0" marL="0">
              <a:lnSpc>
                <a:spcPct val="115000"/>
              </a:lnSpc>
              <a:buNone/>
            </a:pPr>
            <a:r>
              <a:rPr lang="en-US" sz="1050" dirty="0">
                <a:solidFill>
                  <a:srgbClr val="131D24"/>
                </a:solidFill>
              </a:rPr>
              <a:t>Modernise systems and build applications for growth.</a:t>
            </a:r>
            <a:endParaRPr lang="en-US" sz="1050" dirty="0"/>
          </a:p>
        </p:txBody>
      </p:sp>
      <p:sp>
        <p:nvSpPr>
          <p:cNvPr id="44" name="rule-107"/>
          <p:cNvSpPr/>
          <p:nvPr/>
        </p:nvSpPr>
        <p:spPr>
          <a:xfrm>
            <a:off x="8960891" y="4544568"/>
            <a:ext cx="2453564" cy="0"/>
          </a:xfrm>
          <a:prstGeom prst="line">
            <a:avLst/>
          </a:prstGeom>
          <a:noFill/>
          <a:ln w="9525">
            <a:solidFill>
              <a:srgbClr val="D9DFE3"/>
            </a:solidFill>
            <a:prstDash val="solid"/>
          </a:ln>
        </p:spPr>
      </p:sp>
      <p:sp>
        <p:nvSpPr>
          <p:cNvPr id="45" name="text-108"/>
          <p:cNvSpPr txBox="1"/>
          <p:nvPr/>
        </p:nvSpPr>
        <p:spPr>
          <a:xfrm>
            <a:off x="8960891" y="4599432"/>
            <a:ext cx="2453564" cy="411480"/>
          </a:xfrm>
          <a:prstGeom prst="rect">
            <a:avLst/>
          </a:prstGeom>
          <a:noFill/>
          <a:ln/>
        </p:spPr>
        <p:txBody>
          <a:bodyPr wrap="square" lIns="0" tIns="0" rIns="0" bIns="0" rtlCol="0" anchor="ctr"/>
          <a:lstStyle/>
          <a:p>
            <a:pPr indent="0" marL="0">
              <a:buNone/>
            </a:pPr>
            <a:r>
              <a:rPr lang="en-US" sz="950" dirty="0">
                <a:solidFill>
                  <a:srgbClr val="6B7780"/>
                </a:solidFill>
              </a:rPr>
              <a:t>Business applications</a:t>
            </a:r>
            <a:endParaRPr lang="en-US" sz="950" dirty="0"/>
          </a:p>
        </p:txBody>
      </p:sp>
      <p:sp>
        <p:nvSpPr>
          <p:cNvPr id="46" name="rule-109"/>
          <p:cNvSpPr/>
          <p:nvPr/>
        </p:nvSpPr>
        <p:spPr>
          <a:xfrm>
            <a:off x="8960891" y="5047488"/>
            <a:ext cx="2453564" cy="0"/>
          </a:xfrm>
          <a:prstGeom prst="line">
            <a:avLst/>
          </a:prstGeom>
          <a:noFill/>
          <a:ln w="9525">
            <a:solidFill>
              <a:srgbClr val="D9DFE3"/>
            </a:solidFill>
            <a:prstDash val="solid"/>
          </a:ln>
        </p:spPr>
      </p:sp>
      <p:sp>
        <p:nvSpPr>
          <p:cNvPr id="47" name="text-110"/>
          <p:cNvSpPr txBox="1"/>
          <p:nvPr/>
        </p:nvSpPr>
        <p:spPr>
          <a:xfrm>
            <a:off x="8960891" y="5102352"/>
            <a:ext cx="2453564" cy="411480"/>
          </a:xfrm>
          <a:prstGeom prst="rect">
            <a:avLst/>
          </a:prstGeom>
          <a:noFill/>
          <a:ln/>
        </p:spPr>
        <p:txBody>
          <a:bodyPr wrap="square" lIns="0" tIns="0" rIns="0" bIns="0" rtlCol="0" anchor="ctr"/>
          <a:lstStyle/>
          <a:p>
            <a:pPr indent="0" marL="0">
              <a:buNone/>
            </a:pPr>
            <a:r>
              <a:rPr lang="en-US" sz="950" dirty="0">
                <a:solidFill>
                  <a:srgbClr val="6B7780"/>
                </a:solidFill>
              </a:rPr>
              <a:t>Application modernisation and migration</a:t>
            </a:r>
            <a:endParaRPr lang="en-US" sz="950" dirty="0"/>
          </a:p>
        </p:txBody>
      </p:sp>
      <p:sp>
        <p:nvSpPr>
          <p:cNvPr id="48" name="rule-111"/>
          <p:cNvSpPr/>
          <p:nvPr/>
        </p:nvSpPr>
        <p:spPr>
          <a:xfrm>
            <a:off x="8960891" y="5550408"/>
            <a:ext cx="2453564" cy="0"/>
          </a:xfrm>
          <a:prstGeom prst="line">
            <a:avLst/>
          </a:prstGeom>
          <a:noFill/>
          <a:ln w="9525">
            <a:solidFill>
              <a:srgbClr val="D9DFE3"/>
            </a:solidFill>
            <a:prstDash val="solid"/>
          </a:ln>
        </p:spPr>
      </p:sp>
      <p:sp>
        <p:nvSpPr>
          <p:cNvPr id="49" name="text-112"/>
          <p:cNvSpPr txBox="1"/>
          <p:nvPr/>
        </p:nvSpPr>
        <p:spPr>
          <a:xfrm>
            <a:off x="8960891" y="5605272"/>
            <a:ext cx="2453564" cy="411480"/>
          </a:xfrm>
          <a:prstGeom prst="rect">
            <a:avLst/>
          </a:prstGeom>
          <a:noFill/>
          <a:ln/>
        </p:spPr>
        <p:txBody>
          <a:bodyPr wrap="square" lIns="0" tIns="0" rIns="0" bIns="0" rtlCol="0" anchor="ctr"/>
          <a:lstStyle/>
          <a:p>
            <a:pPr indent="0" marL="0">
              <a:buNone/>
            </a:pPr>
            <a:r>
              <a:rPr lang="en-US" sz="950" dirty="0">
                <a:solidFill>
                  <a:srgbClr val="6B7780"/>
                </a:solidFill>
              </a:rPr>
              <a:t>System integration and digitisation</a:t>
            </a:r>
            <a:endParaRPr lang="en-US" sz="950" dirty="0"/>
          </a:p>
        </p:txBody>
      </p:sp>
      <p:sp>
        <p:nvSpPr>
          <p:cNvPr id="50" name="rule-113"/>
          <p:cNvSpPr/>
          <p:nvPr/>
        </p:nvSpPr>
        <p:spPr>
          <a:xfrm>
            <a:off x="8960891" y="6053328"/>
            <a:ext cx="2453564" cy="0"/>
          </a:xfrm>
          <a:prstGeom prst="line">
            <a:avLst/>
          </a:prstGeom>
          <a:noFill/>
          <a:ln w="9525">
            <a:solidFill>
              <a:srgbClr val="D9DFE3"/>
            </a:solidFill>
            <a:prstDash val="solid"/>
          </a:ln>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body" hasCustomPrompt="1"/>
          </p:nvPr>
        </p:nvSpPr>
        <p:spPr>
          <a:xfrm>
            <a:off x="777240" y="384048"/>
            <a:ext cx="6400800" cy="228600"/>
          </a:xfrm>
          <a:prstGeom prst="rect">
            <a:avLst/>
          </a:prstGeom>
          <a:noFill/>
          <a:ln/>
        </p:spPr>
        <p:txBody>
          <a:bodyPr wrap="square" lIns="0" tIns="0" rIns="0" bIns="0" rtlCol="0" anchor="ctr"/>
          <a:lstStyle/>
          <a:p>
            <a:pPr algn="l" indent="0" marL="0">
              <a:buNone/>
            </a:pPr>
            <a:r>
              <a:rPr lang="en-US" sz="900" spc="100" kern="0" dirty="0">
                <a:solidFill>
                  <a:srgbClr val="6B7780"/>
                </a:solidFill>
                <a:latin typeface="IBM Plex Mono" pitchFamily="34" charset="0"/>
                <a:ea typeface="IBM Plex Mono" pitchFamily="34" charset="-122"/>
                <a:cs typeface="IBM Plex Mono" pitchFamily="34" charset="-120"/>
              </a:rPr>
              <a:t>OUR SPECIALISATION</a:t>
            </a:r>
            <a:endParaRPr lang="en-US" sz="900" dirty="0"/>
          </a:p>
        </p:txBody>
      </p:sp>
      <p:sp>
        <p:nvSpPr>
          <p:cNvPr id="3" name="Text 1"/>
          <p:cNvSpPr/>
          <p:nvPr>
            <p:ph idx="102" type="title" hasCustomPrompt="1"/>
          </p:nvPr>
        </p:nvSpPr>
        <p:spPr>
          <a:xfrm>
            <a:off x="777240" y="987552"/>
            <a:ext cx="7726680" cy="731520"/>
          </a:xfrm>
          <a:prstGeom prst="rect">
            <a:avLst/>
          </a:prstGeom>
          <a:noFill/>
          <a:ln/>
        </p:spPr>
        <p:txBody>
          <a:bodyPr wrap="square" lIns="0" tIns="0" rIns="0" bIns="0" rtlCol="0" anchor="t"/>
          <a:lstStyle/>
          <a:p>
            <a:pPr algn="l" indent="0" marL="0">
              <a:buNone/>
            </a:pPr>
            <a:r>
              <a:rPr lang="en-US" sz="2800" b="1" dirty="0">
                <a:solidFill>
                  <a:schemeClr val="tx1"/>
                </a:solidFill>
              </a:rPr>
              <a:t>What we bring on day 1.</a:t>
            </a:r>
            <a:endParaRPr lang="en-US" sz="2800" dirty="0"/>
          </a:p>
        </p:txBody>
      </p:sp>
      <p:sp>
        <p:nvSpPr>
          <p:cNvPr id="4" name="Text 1"/>
          <p:cNvSpPr/>
          <p:nvPr>
            <p:ph idx="103" type="body" hasCustomPrompt="1"/>
          </p:nvPr>
        </p:nvSpPr>
        <p:spPr>
          <a:xfrm>
            <a:off x="8503920" y="1024128"/>
            <a:ext cx="2910535" cy="822960"/>
          </a:xfrm>
          <a:prstGeom prst="rect">
            <a:avLst/>
          </a:prstGeom>
          <a:noFill/>
          <a:ln/>
        </p:spPr>
        <p:txBody>
          <a:bodyPr wrap="square" lIns="0" tIns="0" rIns="0" bIns="0" rtlCol="0" anchor="t"/>
          <a:lstStyle/>
          <a:p>
            <a:pPr algn="l" indent="0" marL="0">
              <a:lnSpc>
                <a:spcPct val="120000"/>
              </a:lnSpc>
              <a:buNone/>
            </a:pPr>
            <a:r>
              <a:rPr lang="en-US" sz="1050" dirty="0">
                <a:solidFill>
                  <a:srgbClr val="6B7780"/>
                </a:solidFill>
              </a:rPr>
              <a:t>Each offer runs on its own layer, and each layer feeds the next. Our products where we built them, Anthropic where it leads.</a:t>
            </a:r>
            <a:endParaRPr lang="en-US" sz="1050" dirty="0"/>
          </a:p>
        </p:txBody>
      </p:sp>
      <p:sp>
        <p:nvSpPr>
          <p:cNvPr id="5" name="page-num-114"/>
          <p:cNvSpPr txBox="1"/>
          <p:nvPr/>
        </p:nvSpPr>
        <p:spPr>
          <a:xfrm>
            <a:off x="10042855" y="384048"/>
            <a:ext cx="1371600" cy="228600"/>
          </a:xfrm>
          <a:prstGeom prst="rect">
            <a:avLst/>
          </a:prstGeom>
          <a:noFill/>
          <a:ln/>
        </p:spPr>
        <p:txBody>
          <a:bodyPr wrap="square" lIns="0" tIns="0" rIns="0" bIns="0" rtlCol="0" anchor="ctr"/>
          <a:lstStyle/>
          <a:p>
            <a:pPr algn="r" indent="0" marL="0">
              <a:buNone/>
            </a:pPr>
            <a:r>
              <a:rPr lang="en-US" sz="900" spc="100" kern="0" dirty="0">
                <a:solidFill>
                  <a:srgbClr val="6B7780"/>
                </a:solidFill>
                <a:latin typeface="IBM Plex Mono" pitchFamily="34" charset="0"/>
                <a:ea typeface="IBM Plex Mono" pitchFamily="34" charset="-122"/>
                <a:cs typeface="IBM Plex Mono" pitchFamily="34" charset="-120"/>
              </a:rPr>
              <a:t>05 / 13</a:t>
            </a:r>
            <a:endParaRPr lang="en-US" sz="900" dirty="0"/>
          </a:p>
        </p:txBody>
      </p:sp>
      <p:sp>
        <p:nvSpPr>
          <p:cNvPr id="6" name="progress"/>
          <p:cNvSpPr/>
          <p:nvPr/>
        </p:nvSpPr>
        <p:spPr>
          <a:xfrm>
            <a:off x="3666653" y="731520"/>
            <a:ext cx="1005840" cy="41148"/>
          </a:xfrm>
          <a:prstGeom prst="rect">
            <a:avLst/>
          </a:prstGeom>
          <a:solidFill>
            <a:schemeClr val="accent1"/>
          </a:solidFill>
          <a:ln/>
        </p:spPr>
      </p:sp>
      <p:sp>
        <p:nvSpPr>
          <p:cNvPr id="7" name="layer-115"/>
          <p:cNvSpPr/>
          <p:nvPr/>
        </p:nvSpPr>
        <p:spPr>
          <a:xfrm>
            <a:off x="777240" y="1920240"/>
            <a:ext cx="3393338" cy="4343400"/>
          </a:xfrm>
          <a:prstGeom prst="roundRect">
            <a:avLst>
              <a:gd name="adj" fmla="val 2156"/>
            </a:avLst>
          </a:prstGeom>
          <a:solidFill>
            <a:srgbClr val="FFFFFF"/>
          </a:solidFill>
          <a:ln w="9525">
            <a:solidFill>
              <a:srgbClr val="D9DFE3"/>
            </a:solidFill>
            <a:prstDash val="solid"/>
          </a:ln>
        </p:spPr>
      </p:sp>
      <p:sp>
        <p:nvSpPr>
          <p:cNvPr id="8" name="text-116"/>
          <p:cNvSpPr txBox="1"/>
          <p:nvPr/>
        </p:nvSpPr>
        <p:spPr>
          <a:xfrm>
            <a:off x="1051560" y="2103120"/>
            <a:ext cx="914400" cy="201168"/>
          </a:xfrm>
          <a:prstGeom prst="rect">
            <a:avLst/>
          </a:prstGeom>
          <a:noFill/>
          <a:ln/>
        </p:spPr>
        <p:txBody>
          <a:bodyPr wrap="square" lIns="0" tIns="0" rIns="0" bIns="0" rtlCol="0" anchor="ctr"/>
          <a:lstStyle/>
          <a:p>
            <a:pPr indent="0" marL="0">
              <a:buNone/>
            </a:pPr>
            <a:r>
              <a:rPr lang="en-US" sz="800" spc="100" kern="0" dirty="0">
                <a:solidFill>
                  <a:srgbClr val="93A0A8"/>
                </a:solidFill>
                <a:latin typeface="IBM Plex Mono" pitchFamily="34" charset="0"/>
                <a:ea typeface="IBM Plex Mono" pitchFamily="34" charset="-122"/>
                <a:cs typeface="IBM Plex Mono" pitchFamily="34" charset="-120"/>
              </a:rPr>
              <a:t>01</a:t>
            </a:r>
            <a:endParaRPr lang="en-US" sz="800" dirty="0"/>
          </a:p>
        </p:txBody>
      </p:sp>
      <p:sp>
        <p:nvSpPr>
          <p:cNvPr id="9" name="text-117"/>
          <p:cNvSpPr txBox="1"/>
          <p:nvPr/>
        </p:nvSpPr>
        <p:spPr>
          <a:xfrm>
            <a:off x="1051560" y="2304288"/>
            <a:ext cx="2844698" cy="411480"/>
          </a:xfrm>
          <a:prstGeom prst="rect">
            <a:avLst/>
          </a:prstGeom>
          <a:noFill/>
          <a:ln/>
        </p:spPr>
        <p:txBody>
          <a:bodyPr wrap="square" lIns="0" tIns="0" rIns="0" bIns="0" rtlCol="0" anchor="ctr"/>
          <a:lstStyle/>
          <a:p>
            <a:pPr indent="0" marL="0">
              <a:buNone/>
            </a:pPr>
            <a:r>
              <a:rPr lang="en-US" sz="2200" b="1" dirty="0">
                <a:solidFill>
                  <a:srgbClr val="1A7F8A"/>
                </a:solidFill>
              </a:rPr>
              <a:t>Govern</a:t>
            </a:r>
            <a:pPr indent="0" marL="0">
              <a:buNone/>
            </a:pPr>
            <a:r>
              <a:rPr lang="en-US" sz="1100" dirty="0">
                <a:solidFill>
                  <a:srgbClr val="4A5961"/>
                </a:solidFill>
              </a:rPr>
              <a:t>   Data Foundations</a:t>
            </a:r>
            <a:endParaRPr lang="en-US" sz="1200" dirty="0"/>
          </a:p>
        </p:txBody>
      </p:sp>
      <p:sp>
        <p:nvSpPr>
          <p:cNvPr id="10" name="shot-frame-118"/>
          <p:cNvSpPr/>
          <p:nvPr/>
        </p:nvSpPr>
        <p:spPr>
          <a:xfrm>
            <a:off x="1014984" y="2843784"/>
            <a:ext cx="2917850" cy="1673295"/>
          </a:xfrm>
          <a:prstGeom prst="roundRect">
            <a:avLst>
              <a:gd name="adj" fmla="val 2186"/>
            </a:avLst>
          </a:prstGeom>
          <a:solidFill>
            <a:srgbClr val="FFFFFF"/>
          </a:solidFill>
          <a:ln w="9525">
            <a:solidFill>
              <a:srgbClr val="D9DFE3"/>
            </a:solidFill>
            <a:prstDash val="solid"/>
          </a:ln>
        </p:spPr>
      </p:sp>
      <p:pic>
        <p:nvPicPr>
          <p:cNvPr id="11" name="shot-119" descr="/private/tmp/claude-501/-Users-anant-Documents-repo/df02ae95-e097-40a8-bd1f-ec46202c7891/scratchpad/deck/assets/data-in-one-tour.jpg">    </p:cNvPr>
          <p:cNvPicPr>
            <a:picLocks noChangeAspect="1"/>
          </p:cNvPicPr>
          <p:nvPr/>
        </p:nvPicPr>
        <p:blipFill>
          <a:blip r:embed="rId1"/>
          <a:stretch>
            <a:fillRect/>
          </a:stretch>
        </p:blipFill>
        <p:spPr>
          <a:xfrm>
            <a:off x="1051560" y="2880360"/>
            <a:ext cx="2844698" cy="1600143"/>
          </a:xfrm>
          <a:prstGeom prst="rect">
            <a:avLst/>
          </a:prstGeom>
        </p:spPr>
      </p:pic>
      <p:sp>
        <p:nvSpPr>
          <p:cNvPr id="12" name="rule-120"/>
          <p:cNvSpPr/>
          <p:nvPr/>
        </p:nvSpPr>
        <p:spPr>
          <a:xfrm>
            <a:off x="1051560" y="4709103"/>
            <a:ext cx="2844698" cy="0"/>
          </a:xfrm>
          <a:prstGeom prst="line">
            <a:avLst/>
          </a:prstGeom>
          <a:noFill/>
          <a:ln w="9525">
            <a:solidFill>
              <a:srgbClr val="D9DFE3"/>
            </a:solidFill>
            <a:prstDash val="solid"/>
          </a:ln>
        </p:spPr>
      </p:sp>
      <p:sp>
        <p:nvSpPr>
          <p:cNvPr id="13" name="text-121"/>
          <p:cNvSpPr txBox="1"/>
          <p:nvPr/>
        </p:nvSpPr>
        <p:spPr>
          <a:xfrm>
            <a:off x="1051560" y="4800543"/>
            <a:ext cx="1828800" cy="201168"/>
          </a:xfrm>
          <a:prstGeom prst="rect">
            <a:avLst/>
          </a:prstGeom>
          <a:noFill/>
          <a:ln/>
        </p:spPr>
        <p:txBody>
          <a:bodyPr wrap="square" lIns="0" tIns="0" rIns="0" bIns="0" rtlCol="0" anchor="ctr"/>
          <a:lstStyle/>
          <a:p>
            <a:pPr indent="0" marL="0">
              <a:buNone/>
            </a:pPr>
            <a:r>
              <a:rPr lang="en-US" sz="750" spc="100" kern="0" dirty="0">
                <a:solidFill>
                  <a:srgbClr val="93A0A8"/>
                </a:solidFill>
                <a:latin typeface="IBM Plex Mono" pitchFamily="34" charset="0"/>
                <a:ea typeface="IBM Plex Mono" pitchFamily="34" charset="-122"/>
                <a:cs typeface="IBM Plex Mono" pitchFamily="34" charset="-120"/>
              </a:rPr>
              <a:t>POWERED BY</a:t>
            </a:r>
            <a:endParaRPr lang="en-US" sz="750" dirty="0"/>
          </a:p>
        </p:txBody>
      </p:sp>
      <p:sp>
        <p:nvSpPr>
          <p:cNvPr id="14" name="text-122"/>
          <p:cNvSpPr txBox="1"/>
          <p:nvPr/>
        </p:nvSpPr>
        <p:spPr>
          <a:xfrm>
            <a:off x="1051560" y="5010855"/>
            <a:ext cx="2844698" cy="365760"/>
          </a:xfrm>
          <a:prstGeom prst="rect">
            <a:avLst/>
          </a:prstGeom>
          <a:noFill/>
          <a:ln/>
        </p:spPr>
        <p:txBody>
          <a:bodyPr wrap="square" lIns="0" tIns="0" rIns="0" bIns="0" rtlCol="0" anchor="t"/>
          <a:lstStyle/>
          <a:p>
            <a:pPr indent="0" marL="0">
              <a:buNone/>
            </a:pPr>
            <a:r>
              <a:rPr lang="en-US" sz="1600" b="1" dirty="0">
                <a:solidFill>
                  <a:schemeClr val="tx1"/>
                </a:solidFill>
              </a:rPr>
              <a:t>Antvia Data</a:t>
            </a:r>
            <a:endParaRPr lang="en-US" sz="1600" dirty="0"/>
          </a:p>
        </p:txBody>
      </p:sp>
      <p:sp>
        <p:nvSpPr>
          <p:cNvPr id="15" name="layer-list-123"/>
          <p:cNvSpPr txBox="1"/>
          <p:nvPr/>
        </p:nvSpPr>
        <p:spPr>
          <a:xfrm>
            <a:off x="1051560" y="5413191"/>
            <a:ext cx="2844698" cy="868680"/>
          </a:xfrm>
          <a:prstGeom prst="rect">
            <a:avLst/>
          </a:prstGeom>
          <a:noFill/>
          <a:ln/>
        </p:spPr>
        <p:txBody>
          <a:bodyPr wrap="square" lIns="0" tIns="0" rIns="0" bIns="0" rtlCol="0" anchor="t"/>
          <a:lstStyle/>
          <a:p>
            <a:pPr marL="152400" indent="-152400">
              <a:spcAft>
                <a:spcPts val="200"/>
              </a:spcAft>
              <a:buSzPct val="100000"/>
              <a:buChar char="•"/>
            </a:pPr>
            <a:r>
              <a:rPr lang="en-US" sz="950" dirty="0">
                <a:solidFill>
                  <a:srgbClr val="4A5961"/>
                </a:solidFill>
              </a:rPr>
              <a:t>Bronze, silver and gold lakehouse</a:t>
            </a:r>
            <a:endParaRPr lang="en-US" sz="950" dirty="0"/>
          </a:p>
          <a:p>
            <a:pPr marL="152400" indent="-152400">
              <a:spcAft>
                <a:spcPts val="200"/>
              </a:spcAft>
              <a:buSzPct val="100000"/>
              <a:buChar char="•"/>
            </a:pPr>
            <a:r>
              <a:rPr lang="en-US" sz="950" dirty="0">
                <a:solidFill>
                  <a:srgbClr val="4A5961"/>
                </a:solidFill>
              </a:rPr>
              <a:t>Compliance and governance built in</a:t>
            </a:r>
            <a:endParaRPr lang="en-US" sz="950" dirty="0"/>
          </a:p>
          <a:p>
            <a:pPr marL="152400" indent="-152400">
              <a:spcAft>
                <a:spcPts val="200"/>
              </a:spcAft>
              <a:buSzPct val="100000"/>
              <a:buChar char="•"/>
            </a:pPr>
            <a:r>
              <a:rPr lang="en-US" sz="950" dirty="0">
                <a:solidFill>
                  <a:srgbClr val="4A5961"/>
                </a:solidFill>
              </a:rPr>
              <a:t>Your own cloud, 300+ sources</a:t>
            </a:r>
            <a:endParaRPr lang="en-US" sz="950" dirty="0"/>
          </a:p>
          <a:p>
            <a:pPr marL="152400" indent="-152400">
              <a:spcAft>
                <a:spcPts val="200"/>
              </a:spcAft>
              <a:buSzPct val="100000"/>
              <a:buChar char="•"/>
            </a:pPr>
            <a:r>
              <a:rPr lang="en-US" sz="950" dirty="0">
                <a:solidFill>
                  <a:srgbClr val="4A5961"/>
                </a:solidFill>
              </a:rPr>
              <a:t>Your data, no lock-in</a:t>
            </a:r>
            <a:endParaRPr lang="en-US" sz="950" dirty="0"/>
          </a:p>
        </p:txBody>
      </p:sp>
      <p:sp>
        <p:nvSpPr>
          <p:cNvPr id="16" name="layer-124"/>
          <p:cNvSpPr/>
          <p:nvPr/>
        </p:nvSpPr>
        <p:spPr>
          <a:xfrm>
            <a:off x="4399178" y="1920240"/>
            <a:ext cx="3393338" cy="4343400"/>
          </a:xfrm>
          <a:prstGeom prst="roundRect">
            <a:avLst>
              <a:gd name="adj" fmla="val 2156"/>
            </a:avLst>
          </a:prstGeom>
          <a:solidFill>
            <a:srgbClr val="FFFFFF"/>
          </a:solidFill>
          <a:ln w="9525">
            <a:solidFill>
              <a:srgbClr val="D9DFE3"/>
            </a:solidFill>
            <a:prstDash val="solid"/>
          </a:ln>
        </p:spPr>
      </p:sp>
      <p:sp>
        <p:nvSpPr>
          <p:cNvPr id="17" name="text-125"/>
          <p:cNvSpPr txBox="1"/>
          <p:nvPr/>
        </p:nvSpPr>
        <p:spPr>
          <a:xfrm>
            <a:off x="4673498" y="2103120"/>
            <a:ext cx="914400" cy="201168"/>
          </a:xfrm>
          <a:prstGeom prst="rect">
            <a:avLst/>
          </a:prstGeom>
          <a:noFill/>
          <a:ln/>
        </p:spPr>
        <p:txBody>
          <a:bodyPr wrap="square" lIns="0" tIns="0" rIns="0" bIns="0" rtlCol="0" anchor="ctr"/>
          <a:lstStyle/>
          <a:p>
            <a:pPr indent="0" marL="0">
              <a:buNone/>
            </a:pPr>
            <a:r>
              <a:rPr lang="en-US" sz="800" spc="100" kern="0" dirty="0">
                <a:solidFill>
                  <a:srgbClr val="93A0A8"/>
                </a:solidFill>
                <a:latin typeface="IBM Plex Mono" pitchFamily="34" charset="0"/>
                <a:ea typeface="IBM Plex Mono" pitchFamily="34" charset="-122"/>
                <a:cs typeface="IBM Plex Mono" pitchFamily="34" charset="-120"/>
              </a:rPr>
              <a:t>02</a:t>
            </a:r>
            <a:endParaRPr lang="en-US" sz="800" dirty="0"/>
          </a:p>
        </p:txBody>
      </p:sp>
      <p:sp>
        <p:nvSpPr>
          <p:cNvPr id="18" name="text-126"/>
          <p:cNvSpPr txBox="1"/>
          <p:nvPr/>
        </p:nvSpPr>
        <p:spPr>
          <a:xfrm>
            <a:off x="4673498" y="2304288"/>
            <a:ext cx="2844698" cy="411480"/>
          </a:xfrm>
          <a:prstGeom prst="rect">
            <a:avLst/>
          </a:prstGeom>
          <a:noFill/>
          <a:ln/>
        </p:spPr>
        <p:txBody>
          <a:bodyPr wrap="square" lIns="0" tIns="0" rIns="0" bIns="0" rtlCol="0" anchor="ctr"/>
          <a:lstStyle/>
          <a:p>
            <a:pPr indent="0" marL="0">
              <a:buNone/>
            </a:pPr>
            <a:r>
              <a:rPr lang="en-US" sz="2200" b="1" dirty="0">
                <a:solidFill>
                  <a:srgbClr val="16A89A"/>
                </a:solidFill>
              </a:rPr>
              <a:t>Know</a:t>
            </a:r>
            <a:pPr indent="0" marL="0">
              <a:buNone/>
            </a:pPr>
            <a:r>
              <a:rPr lang="en-US" sz="1100" dirty="0">
                <a:solidFill>
                  <a:srgbClr val="4A5961"/>
                </a:solidFill>
              </a:rPr>
              <a:t>   Analytics</a:t>
            </a:r>
            <a:endParaRPr lang="en-US" sz="1200" dirty="0"/>
          </a:p>
        </p:txBody>
      </p:sp>
      <p:sp>
        <p:nvSpPr>
          <p:cNvPr id="19" name="shot-frame-127"/>
          <p:cNvSpPr/>
          <p:nvPr/>
        </p:nvSpPr>
        <p:spPr>
          <a:xfrm>
            <a:off x="4636922" y="2843784"/>
            <a:ext cx="2917850" cy="1673295"/>
          </a:xfrm>
          <a:prstGeom prst="roundRect">
            <a:avLst>
              <a:gd name="adj" fmla="val 2186"/>
            </a:avLst>
          </a:prstGeom>
          <a:solidFill>
            <a:srgbClr val="FFFFFF"/>
          </a:solidFill>
          <a:ln w="9525">
            <a:solidFill>
              <a:srgbClr val="D9DFE3"/>
            </a:solidFill>
            <a:prstDash val="solid"/>
          </a:ln>
        </p:spPr>
      </p:sp>
      <p:pic>
        <p:nvPicPr>
          <p:cNvPr id="20" name="shot-128" descr="/private/tmp/claude-501/-Users-anant-Documents-repo/df02ae95-e097-40a8-bd1f-ec46202c7891/scratchpad/deck/assets/intelligence-in-one-tour.jpg">    </p:cNvPr>
          <p:cNvPicPr>
            <a:picLocks noChangeAspect="1"/>
          </p:cNvPicPr>
          <p:nvPr/>
        </p:nvPicPr>
        <p:blipFill>
          <a:blip r:embed="rId2"/>
          <a:stretch>
            <a:fillRect/>
          </a:stretch>
        </p:blipFill>
        <p:spPr>
          <a:xfrm>
            <a:off x="4673498" y="2880360"/>
            <a:ext cx="2844698" cy="1600143"/>
          </a:xfrm>
          <a:prstGeom prst="rect">
            <a:avLst/>
          </a:prstGeom>
        </p:spPr>
      </p:pic>
      <p:sp>
        <p:nvSpPr>
          <p:cNvPr id="21" name="rule-129"/>
          <p:cNvSpPr/>
          <p:nvPr/>
        </p:nvSpPr>
        <p:spPr>
          <a:xfrm>
            <a:off x="4673498" y="4709103"/>
            <a:ext cx="2844698" cy="0"/>
          </a:xfrm>
          <a:prstGeom prst="line">
            <a:avLst/>
          </a:prstGeom>
          <a:noFill/>
          <a:ln w="9525">
            <a:solidFill>
              <a:srgbClr val="D9DFE3"/>
            </a:solidFill>
            <a:prstDash val="solid"/>
          </a:ln>
        </p:spPr>
      </p:sp>
      <p:sp>
        <p:nvSpPr>
          <p:cNvPr id="22" name="text-130"/>
          <p:cNvSpPr txBox="1"/>
          <p:nvPr/>
        </p:nvSpPr>
        <p:spPr>
          <a:xfrm>
            <a:off x="4673498" y="4800543"/>
            <a:ext cx="1828800" cy="201168"/>
          </a:xfrm>
          <a:prstGeom prst="rect">
            <a:avLst/>
          </a:prstGeom>
          <a:noFill/>
          <a:ln/>
        </p:spPr>
        <p:txBody>
          <a:bodyPr wrap="square" lIns="0" tIns="0" rIns="0" bIns="0" rtlCol="0" anchor="ctr"/>
          <a:lstStyle/>
          <a:p>
            <a:pPr indent="0" marL="0">
              <a:buNone/>
            </a:pPr>
            <a:r>
              <a:rPr lang="en-US" sz="750" spc="100" kern="0" dirty="0">
                <a:solidFill>
                  <a:srgbClr val="93A0A8"/>
                </a:solidFill>
                <a:latin typeface="IBM Plex Mono" pitchFamily="34" charset="0"/>
                <a:ea typeface="IBM Plex Mono" pitchFamily="34" charset="-122"/>
                <a:cs typeface="IBM Plex Mono" pitchFamily="34" charset="-120"/>
              </a:rPr>
              <a:t>POWERED BY</a:t>
            </a:r>
            <a:endParaRPr lang="en-US" sz="750" dirty="0"/>
          </a:p>
        </p:txBody>
      </p:sp>
      <p:sp>
        <p:nvSpPr>
          <p:cNvPr id="23" name="text-131"/>
          <p:cNvSpPr txBox="1"/>
          <p:nvPr/>
        </p:nvSpPr>
        <p:spPr>
          <a:xfrm>
            <a:off x="4673498" y="5010855"/>
            <a:ext cx="2844698" cy="365760"/>
          </a:xfrm>
          <a:prstGeom prst="rect">
            <a:avLst/>
          </a:prstGeom>
          <a:noFill/>
          <a:ln/>
        </p:spPr>
        <p:txBody>
          <a:bodyPr wrap="square" lIns="0" tIns="0" rIns="0" bIns="0" rtlCol="0" anchor="t"/>
          <a:lstStyle/>
          <a:p>
            <a:pPr indent="0" marL="0">
              <a:buNone/>
            </a:pPr>
            <a:r>
              <a:rPr lang="en-US" sz="1600" b="1" dirty="0">
                <a:solidFill>
                  <a:schemeClr val="tx1"/>
                </a:solidFill>
              </a:rPr>
              <a:t>Antvia Intelligence</a:t>
            </a:r>
            <a:endParaRPr lang="en-US" sz="1600" dirty="0"/>
          </a:p>
        </p:txBody>
      </p:sp>
      <p:sp>
        <p:nvSpPr>
          <p:cNvPr id="24" name="layer-list-132"/>
          <p:cNvSpPr txBox="1"/>
          <p:nvPr/>
        </p:nvSpPr>
        <p:spPr>
          <a:xfrm>
            <a:off x="4673498" y="5413191"/>
            <a:ext cx="2844698" cy="868680"/>
          </a:xfrm>
          <a:prstGeom prst="rect">
            <a:avLst/>
          </a:prstGeom>
          <a:noFill/>
          <a:ln/>
        </p:spPr>
        <p:txBody>
          <a:bodyPr wrap="square" lIns="0" tIns="0" rIns="0" bIns="0" rtlCol="0" anchor="t"/>
          <a:lstStyle/>
          <a:p>
            <a:pPr marL="152400" indent="-152400">
              <a:spcAft>
                <a:spcPts val="200"/>
              </a:spcAft>
              <a:buSzPct val="100000"/>
              <a:buChar char="•"/>
            </a:pPr>
            <a:r>
              <a:rPr lang="en-US" sz="950" dirty="0">
                <a:solidFill>
                  <a:srgbClr val="4A5961"/>
                </a:solidFill>
              </a:rPr>
              <a:t>Next-generation BI, with Echo</a:t>
            </a:r>
            <a:endParaRPr lang="en-US" sz="950" dirty="0"/>
          </a:p>
          <a:p>
            <a:pPr marL="152400" indent="-152400">
              <a:spcAft>
                <a:spcPts val="200"/>
              </a:spcAft>
              <a:buSzPct val="100000"/>
              <a:buChar char="•"/>
            </a:pPr>
            <a:r>
              <a:rPr lang="en-US" sz="950" dirty="0">
                <a:solidFill>
                  <a:srgbClr val="4A5961"/>
                </a:solidFill>
              </a:rPr>
              <a:t>Decision tracking, proposal to execution</a:t>
            </a:r>
            <a:endParaRPr lang="en-US" sz="950" dirty="0"/>
          </a:p>
          <a:p>
            <a:pPr marL="152400" indent="-152400">
              <a:spcAft>
                <a:spcPts val="200"/>
              </a:spcAft>
              <a:buSzPct val="100000"/>
              <a:buChar char="•"/>
            </a:pPr>
            <a:r>
              <a:rPr lang="en-US" sz="950" dirty="0">
                <a:solidFill>
                  <a:srgbClr val="4A5961"/>
                </a:solidFill>
              </a:rPr>
              <a:t>Access control and PII masking</a:t>
            </a:r>
            <a:endParaRPr lang="en-US" sz="950" dirty="0"/>
          </a:p>
        </p:txBody>
      </p:sp>
      <p:sp>
        <p:nvSpPr>
          <p:cNvPr id="25" name="layer-133"/>
          <p:cNvSpPr/>
          <p:nvPr/>
        </p:nvSpPr>
        <p:spPr>
          <a:xfrm>
            <a:off x="8021117" y="1920240"/>
            <a:ext cx="3393338" cy="4343400"/>
          </a:xfrm>
          <a:prstGeom prst="roundRect">
            <a:avLst>
              <a:gd name="adj" fmla="val 2156"/>
            </a:avLst>
          </a:prstGeom>
          <a:solidFill>
            <a:srgbClr val="FFFFFF"/>
          </a:solidFill>
          <a:ln w="9525">
            <a:solidFill>
              <a:srgbClr val="D9DFE3"/>
            </a:solidFill>
            <a:prstDash val="solid"/>
          </a:ln>
        </p:spPr>
      </p:sp>
      <p:sp>
        <p:nvSpPr>
          <p:cNvPr id="26" name="text-134"/>
          <p:cNvSpPr txBox="1"/>
          <p:nvPr/>
        </p:nvSpPr>
        <p:spPr>
          <a:xfrm>
            <a:off x="8295437" y="2103120"/>
            <a:ext cx="914400" cy="201168"/>
          </a:xfrm>
          <a:prstGeom prst="rect">
            <a:avLst/>
          </a:prstGeom>
          <a:noFill/>
          <a:ln/>
        </p:spPr>
        <p:txBody>
          <a:bodyPr wrap="square" lIns="0" tIns="0" rIns="0" bIns="0" rtlCol="0" anchor="ctr"/>
          <a:lstStyle/>
          <a:p>
            <a:pPr indent="0" marL="0">
              <a:buNone/>
            </a:pPr>
            <a:r>
              <a:rPr lang="en-US" sz="800" spc="100" kern="0" dirty="0">
                <a:solidFill>
                  <a:srgbClr val="93A0A8"/>
                </a:solidFill>
                <a:latin typeface="IBM Plex Mono" pitchFamily="34" charset="0"/>
                <a:ea typeface="IBM Plex Mono" pitchFamily="34" charset="-122"/>
                <a:cs typeface="IBM Plex Mono" pitchFamily="34" charset="-120"/>
              </a:rPr>
              <a:t>03</a:t>
            </a:r>
            <a:endParaRPr lang="en-US" sz="800" dirty="0"/>
          </a:p>
        </p:txBody>
      </p:sp>
      <p:sp>
        <p:nvSpPr>
          <p:cNvPr id="27" name="text-135"/>
          <p:cNvSpPr txBox="1"/>
          <p:nvPr/>
        </p:nvSpPr>
        <p:spPr>
          <a:xfrm>
            <a:off x="8295437" y="2304288"/>
            <a:ext cx="2844698" cy="411480"/>
          </a:xfrm>
          <a:prstGeom prst="rect">
            <a:avLst/>
          </a:prstGeom>
          <a:noFill/>
          <a:ln/>
        </p:spPr>
        <p:txBody>
          <a:bodyPr wrap="square" lIns="0" tIns="0" rIns="0" bIns="0" rtlCol="0" anchor="ctr"/>
          <a:lstStyle/>
          <a:p>
            <a:pPr indent="0" marL="0">
              <a:buNone/>
            </a:pPr>
            <a:r>
              <a:rPr lang="en-US" sz="2200" b="1" dirty="0">
                <a:solidFill>
                  <a:srgbClr val="B5583A"/>
                </a:solidFill>
              </a:rPr>
              <a:t>Act</a:t>
            </a:r>
            <a:pPr indent="0" marL="0">
              <a:buNone/>
            </a:pPr>
            <a:r>
              <a:rPr lang="en-US" sz="1100" dirty="0">
                <a:solidFill>
                  <a:srgbClr val="4A5961"/>
                </a:solidFill>
              </a:rPr>
              <a:t>   AI</a:t>
            </a:r>
            <a:endParaRPr lang="en-US" sz="1200" dirty="0"/>
          </a:p>
        </p:txBody>
      </p:sp>
      <p:sp>
        <p:nvSpPr>
          <p:cNvPr id="28" name="act-panel-136"/>
          <p:cNvSpPr/>
          <p:nvPr/>
        </p:nvSpPr>
        <p:spPr>
          <a:xfrm>
            <a:off x="8295437" y="2843784"/>
            <a:ext cx="2844698" cy="1673295"/>
          </a:xfrm>
          <a:prstGeom prst="roundRect">
            <a:avLst>
              <a:gd name="adj" fmla="val 2186"/>
            </a:avLst>
          </a:prstGeom>
          <a:solidFill>
            <a:srgbClr val="FBEFE8"/>
          </a:solidFill>
          <a:ln w="9525">
            <a:solidFill>
              <a:srgbClr val="F0D3C4"/>
            </a:solidFill>
            <a:prstDash val="solid"/>
          </a:ln>
        </p:spPr>
      </p:sp>
      <p:pic>
        <p:nvPicPr>
          <p:cNvPr id="29" name="act-badge" descr="/private/tmp/claude-501/-Users-anant-Documents-repo/df02ae95-e097-40a8-bd1f-ec46202c7891/scratchpad/deck/assets/partner-badge.png">    </p:cNvPr>
          <p:cNvPicPr>
            <a:picLocks noChangeAspect="1"/>
          </p:cNvPicPr>
          <p:nvPr/>
        </p:nvPicPr>
        <p:blipFill>
          <a:blip r:embed="rId3"/>
          <a:stretch>
            <a:fillRect/>
          </a:stretch>
        </p:blipFill>
        <p:spPr>
          <a:xfrm>
            <a:off x="8666226" y="3177511"/>
            <a:ext cx="2103120" cy="665544"/>
          </a:xfrm>
          <a:prstGeom prst="rect">
            <a:avLst/>
          </a:prstGeom>
        </p:spPr>
      </p:pic>
      <p:pic>
        <p:nvPicPr>
          <p:cNvPr id="30" name="claude-mark" descr="/private/tmp/claude-501/-Users-anant-Documents-repo/df02ae95-e097-40a8-bd1f-ec46202c7891/scratchpad/deck/assets/claude-mark.png">    </p:cNvPr>
          <p:cNvPicPr>
            <a:picLocks noChangeAspect="1"/>
          </p:cNvPicPr>
          <p:nvPr/>
        </p:nvPicPr>
        <p:blipFill>
          <a:blip r:embed="rId4"/>
          <a:stretch>
            <a:fillRect/>
          </a:stretch>
        </p:blipFill>
        <p:spPr>
          <a:xfrm>
            <a:off x="9562338" y="3973039"/>
            <a:ext cx="310896" cy="310896"/>
          </a:xfrm>
          <a:prstGeom prst="rect">
            <a:avLst/>
          </a:prstGeom>
        </p:spPr>
      </p:pic>
      <p:sp>
        <p:nvSpPr>
          <p:cNvPr id="31" name="rule-137"/>
          <p:cNvSpPr/>
          <p:nvPr/>
        </p:nvSpPr>
        <p:spPr>
          <a:xfrm>
            <a:off x="8295437" y="4709103"/>
            <a:ext cx="2844698" cy="0"/>
          </a:xfrm>
          <a:prstGeom prst="line">
            <a:avLst/>
          </a:prstGeom>
          <a:noFill/>
          <a:ln w="9525">
            <a:solidFill>
              <a:srgbClr val="D9DFE3"/>
            </a:solidFill>
            <a:prstDash val="solid"/>
          </a:ln>
        </p:spPr>
      </p:sp>
      <p:sp>
        <p:nvSpPr>
          <p:cNvPr id="32" name="text-138"/>
          <p:cNvSpPr txBox="1"/>
          <p:nvPr/>
        </p:nvSpPr>
        <p:spPr>
          <a:xfrm>
            <a:off x="8295437" y="4800543"/>
            <a:ext cx="1828800" cy="201168"/>
          </a:xfrm>
          <a:prstGeom prst="rect">
            <a:avLst/>
          </a:prstGeom>
          <a:noFill/>
          <a:ln/>
        </p:spPr>
        <p:txBody>
          <a:bodyPr wrap="square" lIns="0" tIns="0" rIns="0" bIns="0" rtlCol="0" anchor="ctr"/>
          <a:lstStyle/>
          <a:p>
            <a:pPr indent="0" marL="0">
              <a:buNone/>
            </a:pPr>
            <a:r>
              <a:rPr lang="en-US" sz="750" spc="100" kern="0" dirty="0">
                <a:solidFill>
                  <a:srgbClr val="93A0A8"/>
                </a:solidFill>
                <a:latin typeface="IBM Plex Mono" pitchFamily="34" charset="0"/>
                <a:ea typeface="IBM Plex Mono" pitchFamily="34" charset="-122"/>
                <a:cs typeface="IBM Plex Mono" pitchFamily="34" charset="-120"/>
              </a:rPr>
              <a:t>BUILT ON</a:t>
            </a:r>
            <a:endParaRPr lang="en-US" sz="750" dirty="0"/>
          </a:p>
        </p:txBody>
      </p:sp>
      <p:sp>
        <p:nvSpPr>
          <p:cNvPr id="33" name="text-139"/>
          <p:cNvSpPr txBox="1"/>
          <p:nvPr/>
        </p:nvSpPr>
        <p:spPr>
          <a:xfrm>
            <a:off x="8295437" y="5010855"/>
            <a:ext cx="2844698" cy="365760"/>
          </a:xfrm>
          <a:prstGeom prst="rect">
            <a:avLst/>
          </a:prstGeom>
          <a:noFill/>
          <a:ln/>
        </p:spPr>
        <p:txBody>
          <a:bodyPr wrap="square" lIns="0" tIns="0" rIns="0" bIns="0" rtlCol="0" anchor="t"/>
          <a:lstStyle/>
          <a:p>
            <a:pPr indent="0" marL="0">
              <a:buNone/>
            </a:pPr>
            <a:r>
              <a:rPr lang="en-US" sz="1600" b="1" dirty="0">
                <a:solidFill>
                  <a:schemeClr val="tx1"/>
                </a:solidFill>
              </a:rPr>
              <a:t>Anthropic</a:t>
            </a:r>
            <a:endParaRPr lang="en-US" sz="1600" dirty="0"/>
          </a:p>
        </p:txBody>
      </p:sp>
      <p:sp>
        <p:nvSpPr>
          <p:cNvPr id="34" name="layer-list-140"/>
          <p:cNvSpPr txBox="1"/>
          <p:nvPr/>
        </p:nvSpPr>
        <p:spPr>
          <a:xfrm>
            <a:off x="8295437" y="5413191"/>
            <a:ext cx="2844698" cy="868680"/>
          </a:xfrm>
          <a:prstGeom prst="rect">
            <a:avLst/>
          </a:prstGeom>
          <a:noFill/>
          <a:ln/>
        </p:spPr>
        <p:txBody>
          <a:bodyPr wrap="square" lIns="0" tIns="0" rIns="0" bIns="0" rtlCol="0" anchor="t"/>
          <a:lstStyle/>
          <a:p>
            <a:pPr marL="152400" indent="-152400">
              <a:spcAft>
                <a:spcPts val="200"/>
              </a:spcAft>
              <a:buSzPct val="100000"/>
              <a:buChar char="•"/>
            </a:pPr>
            <a:r>
              <a:rPr lang="en-US" sz="950" dirty="0">
                <a:solidFill>
                  <a:srgbClr val="4A5961"/>
                </a:solidFill>
              </a:rPr>
              <a:t>Claude agents and generative AI</a:t>
            </a:r>
            <a:endParaRPr lang="en-US" sz="950" dirty="0"/>
          </a:p>
          <a:p>
            <a:pPr marL="152400" indent="-152400">
              <a:spcAft>
                <a:spcPts val="200"/>
              </a:spcAft>
              <a:buSzPct val="100000"/>
              <a:buChar char="•"/>
            </a:pPr>
            <a:r>
              <a:rPr lang="en-US" sz="950" dirty="0">
                <a:solidFill>
                  <a:srgbClr val="4A5961"/>
                </a:solidFill>
              </a:rPr>
              <a:t>Implementation and automation</a:t>
            </a:r>
            <a:endParaRPr lang="en-US" sz="950" dirty="0"/>
          </a:p>
          <a:p>
            <a:pPr marL="152400" indent="-152400">
              <a:spcAft>
                <a:spcPts val="200"/>
              </a:spcAft>
              <a:buSzPct val="100000"/>
              <a:buChar char="•"/>
            </a:pPr>
            <a:r>
              <a:rPr lang="en-US" sz="950" dirty="0">
                <a:solidFill>
                  <a:srgbClr val="4A5961"/>
                </a:solidFill>
              </a:rPr>
              <a:t>Certified services partner</a:t>
            </a:r>
            <a:endParaRPr lang="en-US" sz="9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body" hasCustomPrompt="1"/>
          </p:nvPr>
        </p:nvSpPr>
        <p:spPr>
          <a:xfrm>
            <a:off x="777240" y="384048"/>
            <a:ext cx="6400800" cy="228600"/>
          </a:xfrm>
          <a:prstGeom prst="rect">
            <a:avLst/>
          </a:prstGeom>
          <a:noFill/>
          <a:ln/>
        </p:spPr>
        <p:txBody>
          <a:bodyPr wrap="square" lIns="0" tIns="0" rIns="0" bIns="0" rtlCol="0" anchor="ctr"/>
          <a:lstStyle/>
          <a:p>
            <a:pPr algn="l" indent="0" marL="0">
              <a:buNone/>
            </a:pPr>
            <a:r>
              <a:rPr lang="en-US" sz="900" spc="100" kern="0" dirty="0">
                <a:solidFill>
                  <a:srgbClr val="6B7780"/>
                </a:solidFill>
                <a:latin typeface="IBM Plex Mono" pitchFamily="34" charset="0"/>
                <a:ea typeface="IBM Plex Mono" pitchFamily="34" charset="-122"/>
                <a:cs typeface="IBM Plex Mono" pitchFamily="34" charset="-120"/>
              </a:rPr>
              <a:t>HOW WE WORK</a:t>
            </a:r>
            <a:endParaRPr lang="en-US" sz="900" dirty="0"/>
          </a:p>
        </p:txBody>
      </p:sp>
      <p:sp>
        <p:nvSpPr>
          <p:cNvPr id="3" name="Text 1"/>
          <p:cNvSpPr/>
          <p:nvPr>
            <p:ph idx="102" type="title" hasCustomPrompt="1"/>
          </p:nvPr>
        </p:nvSpPr>
        <p:spPr>
          <a:xfrm>
            <a:off x="777240" y="987552"/>
            <a:ext cx="7726680" cy="731520"/>
          </a:xfrm>
          <a:prstGeom prst="rect">
            <a:avLst/>
          </a:prstGeom>
          <a:noFill/>
          <a:ln/>
        </p:spPr>
        <p:txBody>
          <a:bodyPr wrap="square" lIns="0" tIns="0" rIns="0" bIns="0" rtlCol="0" anchor="t"/>
          <a:lstStyle/>
          <a:p>
            <a:pPr algn="l" indent="0" marL="0">
              <a:buNone/>
            </a:pPr>
            <a:r>
              <a:rPr lang="en-US" sz="2800" b="1" dirty="0">
                <a:solidFill>
                  <a:schemeClr val="tx1"/>
                </a:solidFill>
              </a:rPr>
              <a:t>The Leap Method™</a:t>
            </a:r>
            <a:endParaRPr lang="en-US" sz="2800" dirty="0"/>
          </a:p>
        </p:txBody>
      </p:sp>
      <p:sp>
        <p:nvSpPr>
          <p:cNvPr id="4" name="page-num-141"/>
          <p:cNvSpPr txBox="1"/>
          <p:nvPr/>
        </p:nvSpPr>
        <p:spPr>
          <a:xfrm>
            <a:off x="10042855" y="384048"/>
            <a:ext cx="1371600" cy="228600"/>
          </a:xfrm>
          <a:prstGeom prst="rect">
            <a:avLst/>
          </a:prstGeom>
          <a:noFill/>
          <a:ln/>
        </p:spPr>
        <p:txBody>
          <a:bodyPr wrap="square" lIns="0" tIns="0" rIns="0" bIns="0" rtlCol="0" anchor="ctr"/>
          <a:lstStyle/>
          <a:p>
            <a:pPr algn="r" indent="0" marL="0">
              <a:buNone/>
            </a:pPr>
            <a:r>
              <a:rPr lang="en-US" sz="900" spc="100" kern="0" dirty="0">
                <a:solidFill>
                  <a:srgbClr val="6B7780"/>
                </a:solidFill>
                <a:latin typeface="IBM Plex Mono" pitchFamily="34" charset="0"/>
                <a:ea typeface="IBM Plex Mono" pitchFamily="34" charset="-122"/>
                <a:cs typeface="IBM Plex Mono" pitchFamily="34" charset="-120"/>
              </a:rPr>
              <a:t>06 / 13</a:t>
            </a:r>
            <a:endParaRPr lang="en-US" sz="900" dirty="0"/>
          </a:p>
        </p:txBody>
      </p:sp>
      <p:sp>
        <p:nvSpPr>
          <p:cNvPr id="5" name="progress"/>
          <p:cNvSpPr/>
          <p:nvPr/>
        </p:nvSpPr>
        <p:spPr>
          <a:xfrm>
            <a:off x="4629790" y="731520"/>
            <a:ext cx="1005840" cy="41148"/>
          </a:xfrm>
          <a:prstGeom prst="rect">
            <a:avLst/>
          </a:prstGeom>
          <a:solidFill>
            <a:schemeClr val="accent1"/>
          </a:solidFill>
          <a:ln/>
        </p:spPr>
      </p:sp>
      <p:sp>
        <p:nvSpPr>
          <p:cNvPr id="6" name="text-142"/>
          <p:cNvSpPr txBox="1"/>
          <p:nvPr/>
        </p:nvSpPr>
        <p:spPr>
          <a:xfrm>
            <a:off x="777240" y="1691640"/>
            <a:ext cx="3657600" cy="274320"/>
          </a:xfrm>
          <a:prstGeom prst="rect">
            <a:avLst/>
          </a:prstGeom>
          <a:noFill/>
          <a:ln/>
        </p:spPr>
        <p:txBody>
          <a:bodyPr wrap="square" lIns="0" tIns="0" rIns="0" bIns="0" rtlCol="0" anchor="t"/>
          <a:lstStyle/>
          <a:p>
            <a:pPr indent="0" marL="0">
              <a:buNone/>
            </a:pPr>
            <a:r>
              <a:rPr lang="en-US" sz="1100" spc="100" kern="0" dirty="0">
                <a:solidFill>
                  <a:srgbClr val="1A7F8A"/>
                </a:solidFill>
                <a:latin typeface="IBM Plex Mono" pitchFamily="34" charset="0"/>
                <a:ea typeface="IBM Plex Mono" pitchFamily="34" charset="-122"/>
                <a:cs typeface="IBM Plex Mono" pitchFamily="34" charset="-120"/>
              </a:rPr>
              <a:t>Govern</a:t>
            </a:r>
            <a:pPr indent="0" marL="0">
              <a:buNone/>
            </a:pPr>
            <a:r>
              <a:rPr lang="en-US" sz="1100" spc="100" kern="0" dirty="0">
                <a:solidFill>
                  <a:srgbClr val="93A0A8"/>
                </a:solidFill>
                <a:latin typeface="IBM Plex Mono" pitchFamily="34" charset="0"/>
                <a:ea typeface="IBM Plex Mono" pitchFamily="34" charset="-122"/>
                <a:cs typeface="IBM Plex Mono" pitchFamily="34" charset="-120"/>
              </a:rPr>
              <a:t> · </a:t>
            </a:r>
            <a:pPr indent="0" marL="0">
              <a:buNone/>
            </a:pPr>
            <a:r>
              <a:rPr lang="en-US" sz="1100" spc="100" kern="0" dirty="0">
                <a:solidFill>
                  <a:srgbClr val="16A89A"/>
                </a:solidFill>
                <a:latin typeface="IBM Plex Mono" pitchFamily="34" charset="0"/>
                <a:ea typeface="IBM Plex Mono" pitchFamily="34" charset="-122"/>
                <a:cs typeface="IBM Plex Mono" pitchFamily="34" charset="-120"/>
              </a:rPr>
              <a:t>Know</a:t>
            </a:r>
            <a:pPr indent="0" marL="0">
              <a:buNone/>
            </a:pPr>
            <a:r>
              <a:rPr lang="en-US" sz="1100" spc="100" kern="0" dirty="0">
                <a:solidFill>
                  <a:srgbClr val="93A0A8"/>
                </a:solidFill>
                <a:latin typeface="IBM Plex Mono" pitchFamily="34" charset="0"/>
                <a:ea typeface="IBM Plex Mono" pitchFamily="34" charset="-122"/>
                <a:cs typeface="IBM Plex Mono" pitchFamily="34" charset="-120"/>
              </a:rPr>
              <a:t> · </a:t>
            </a:r>
            <a:pPr indent="0" marL="0">
              <a:buNone/>
            </a:pPr>
            <a:r>
              <a:rPr lang="en-US" sz="1100" spc="100" kern="0" dirty="0">
                <a:solidFill>
                  <a:srgbClr val="B5583A"/>
                </a:solidFill>
                <a:latin typeface="IBM Plex Mono" pitchFamily="34" charset="0"/>
                <a:ea typeface="IBM Plex Mono" pitchFamily="34" charset="-122"/>
                <a:cs typeface="IBM Plex Mono" pitchFamily="34" charset="-120"/>
              </a:rPr>
              <a:t>Act</a:t>
            </a:r>
            <a:endParaRPr lang="en-US" sz="1100" dirty="0"/>
          </a:p>
        </p:txBody>
      </p:sp>
      <p:sp>
        <p:nvSpPr>
          <p:cNvPr id="7" name="big-3x-143"/>
          <p:cNvSpPr txBox="1"/>
          <p:nvPr/>
        </p:nvSpPr>
        <p:spPr>
          <a:xfrm>
            <a:off x="704088" y="2240280"/>
            <a:ext cx="5120640" cy="3291840"/>
          </a:xfrm>
          <a:prstGeom prst="rect">
            <a:avLst/>
          </a:prstGeom>
          <a:noFill/>
          <a:ln/>
        </p:spPr>
        <p:txBody>
          <a:bodyPr wrap="square" lIns="0" tIns="0" rIns="0" bIns="0" rtlCol="0" anchor="ctr"/>
          <a:lstStyle/>
          <a:p>
            <a:pPr indent="0" marL="0">
              <a:buNone/>
            </a:pPr>
            <a:r>
              <a:rPr lang="en-US" sz="23000" b="1" dirty="0">
                <a:solidFill>
                  <a:schemeClr val="accent1"/>
                </a:solidFill>
              </a:rPr>
              <a:t>3×</a:t>
            </a:r>
            <a:endParaRPr lang="en-US" sz="23000" dirty="0"/>
          </a:p>
        </p:txBody>
      </p:sp>
      <p:sp>
        <p:nvSpPr>
          <p:cNvPr id="8" name="text-144"/>
          <p:cNvSpPr txBox="1"/>
          <p:nvPr/>
        </p:nvSpPr>
        <p:spPr>
          <a:xfrm>
            <a:off x="6355080" y="2331720"/>
            <a:ext cx="5029200" cy="548640"/>
          </a:xfrm>
          <a:prstGeom prst="rect">
            <a:avLst/>
          </a:prstGeom>
          <a:noFill/>
          <a:ln/>
        </p:spPr>
        <p:txBody>
          <a:bodyPr wrap="square" lIns="0" tIns="0" rIns="0" bIns="0" rtlCol="0" anchor="t"/>
          <a:lstStyle/>
          <a:p>
            <a:pPr indent="0" marL="0">
              <a:buNone/>
            </a:pPr>
            <a:r>
              <a:rPr lang="en-US" sz="2800" b="1" dirty="0">
                <a:solidFill>
                  <a:schemeClr val="tx1"/>
                </a:solidFill>
              </a:rPr>
              <a:t>ROI, guaranteed.</a:t>
            </a:r>
            <a:endParaRPr lang="en-US" sz="2800" dirty="0"/>
          </a:p>
        </p:txBody>
      </p:sp>
      <p:sp>
        <p:nvSpPr>
          <p:cNvPr id="9" name="text-145"/>
          <p:cNvSpPr txBox="1"/>
          <p:nvPr/>
        </p:nvSpPr>
        <p:spPr>
          <a:xfrm>
            <a:off x="6355080" y="2926080"/>
            <a:ext cx="4937760" cy="640080"/>
          </a:xfrm>
          <a:prstGeom prst="rect">
            <a:avLst/>
          </a:prstGeom>
          <a:noFill/>
          <a:ln/>
        </p:spPr>
        <p:txBody>
          <a:bodyPr wrap="square" lIns="0" tIns="0" rIns="0" bIns="0" rtlCol="0" anchor="t"/>
          <a:lstStyle/>
          <a:p>
            <a:pPr indent="0" marL="0">
              <a:lnSpc>
                <a:spcPct val="120000"/>
              </a:lnSpc>
              <a:buNone/>
            </a:pPr>
            <a:r>
              <a:rPr lang="en-US" sz="1500" dirty="0">
                <a:solidFill>
                  <a:srgbClr val="131D24"/>
                </a:solidFill>
              </a:rPr>
              <a:t>Within 12 months of delivery, or every development fee comes back to you.</a:t>
            </a:r>
            <a:endParaRPr lang="en-US" sz="1500" dirty="0"/>
          </a:p>
        </p:txBody>
      </p:sp>
      <p:sp>
        <p:nvSpPr>
          <p:cNvPr id="10" name="rule-146"/>
          <p:cNvSpPr/>
          <p:nvPr/>
        </p:nvSpPr>
        <p:spPr>
          <a:xfrm>
            <a:off x="6355080" y="3840480"/>
            <a:ext cx="5056632" cy="0"/>
          </a:xfrm>
          <a:prstGeom prst="line">
            <a:avLst/>
          </a:prstGeom>
          <a:noFill/>
          <a:ln w="9525">
            <a:solidFill>
              <a:srgbClr val="D9DFE3"/>
            </a:solidFill>
            <a:prstDash val="solid"/>
          </a:ln>
        </p:spPr>
      </p:sp>
      <p:sp>
        <p:nvSpPr>
          <p:cNvPr id="11" name="text-147"/>
          <p:cNvSpPr txBox="1"/>
          <p:nvPr/>
        </p:nvSpPr>
        <p:spPr>
          <a:xfrm>
            <a:off x="6355080" y="3968496"/>
            <a:ext cx="457200" cy="201168"/>
          </a:xfrm>
          <a:prstGeom prst="rect">
            <a:avLst/>
          </a:prstGeom>
          <a:noFill/>
          <a:ln/>
        </p:spPr>
        <p:txBody>
          <a:bodyPr wrap="square" lIns="0" tIns="0" rIns="0" bIns="0" rtlCol="0" anchor="ctr"/>
          <a:lstStyle/>
          <a:p>
            <a:pPr indent="0" marL="0">
              <a:buNone/>
            </a:pPr>
            <a:r>
              <a:rPr lang="en-US" sz="800" spc="100" kern="0" dirty="0">
                <a:solidFill>
                  <a:srgbClr val="93A0A8"/>
                </a:solidFill>
                <a:latin typeface="IBM Plex Mono" pitchFamily="34" charset="0"/>
                <a:ea typeface="IBM Plex Mono" pitchFamily="34" charset="-122"/>
                <a:cs typeface="IBM Plex Mono" pitchFamily="34" charset="-120"/>
              </a:rPr>
              <a:t>01</a:t>
            </a:r>
            <a:endParaRPr lang="en-US" sz="800" dirty="0"/>
          </a:p>
        </p:txBody>
      </p:sp>
      <p:sp>
        <p:nvSpPr>
          <p:cNvPr id="12" name="text-148"/>
          <p:cNvSpPr txBox="1"/>
          <p:nvPr/>
        </p:nvSpPr>
        <p:spPr>
          <a:xfrm>
            <a:off x="6858000" y="3931920"/>
            <a:ext cx="4572000" cy="274320"/>
          </a:xfrm>
          <a:prstGeom prst="rect">
            <a:avLst/>
          </a:prstGeom>
          <a:noFill/>
          <a:ln/>
        </p:spPr>
        <p:txBody>
          <a:bodyPr wrap="square" lIns="0" tIns="0" rIns="0" bIns="0" rtlCol="0" anchor="t"/>
          <a:lstStyle/>
          <a:p>
            <a:pPr indent="0" marL="0">
              <a:buNone/>
            </a:pPr>
            <a:r>
              <a:rPr lang="en-US" sz="1200" b="1" dirty="0">
                <a:solidFill>
                  <a:schemeClr val="tx1"/>
                </a:solidFill>
              </a:rPr>
              <a:t>Money metric and baseline agreed before build</a:t>
            </a:r>
            <a:endParaRPr lang="en-US" sz="1200" dirty="0"/>
          </a:p>
        </p:txBody>
      </p:sp>
      <p:sp>
        <p:nvSpPr>
          <p:cNvPr id="13" name="text-149"/>
          <p:cNvSpPr txBox="1"/>
          <p:nvPr/>
        </p:nvSpPr>
        <p:spPr>
          <a:xfrm>
            <a:off x="6858000" y="4224528"/>
            <a:ext cx="4572000" cy="274320"/>
          </a:xfrm>
          <a:prstGeom prst="rect">
            <a:avLst/>
          </a:prstGeom>
          <a:noFill/>
          <a:ln/>
        </p:spPr>
        <p:txBody>
          <a:bodyPr wrap="square" lIns="0" tIns="0" rIns="0" bIns="0" rtlCol="0" anchor="t"/>
          <a:lstStyle/>
          <a:p>
            <a:pPr indent="0" marL="0">
              <a:buNone/>
            </a:pPr>
            <a:r>
              <a:rPr lang="en-US" sz="1000" dirty="0">
                <a:solidFill>
                  <a:srgbClr val="6B7780"/>
                </a:solidFill>
              </a:rPr>
              <a:t>Your last 12 months of real numbers. The baseline does not move.</a:t>
            </a:r>
            <a:endParaRPr lang="en-US" sz="1000" dirty="0"/>
          </a:p>
        </p:txBody>
      </p:sp>
      <p:sp>
        <p:nvSpPr>
          <p:cNvPr id="14" name="rule-150"/>
          <p:cNvSpPr/>
          <p:nvPr/>
        </p:nvSpPr>
        <p:spPr>
          <a:xfrm>
            <a:off x="6355080" y="4617720"/>
            <a:ext cx="5056632" cy="0"/>
          </a:xfrm>
          <a:prstGeom prst="line">
            <a:avLst/>
          </a:prstGeom>
          <a:noFill/>
          <a:ln w="9525">
            <a:solidFill>
              <a:srgbClr val="D9DFE3"/>
            </a:solidFill>
            <a:prstDash val="solid"/>
          </a:ln>
        </p:spPr>
      </p:sp>
      <p:sp>
        <p:nvSpPr>
          <p:cNvPr id="15" name="text-151"/>
          <p:cNvSpPr txBox="1"/>
          <p:nvPr/>
        </p:nvSpPr>
        <p:spPr>
          <a:xfrm>
            <a:off x="6355080" y="4745736"/>
            <a:ext cx="457200" cy="201168"/>
          </a:xfrm>
          <a:prstGeom prst="rect">
            <a:avLst/>
          </a:prstGeom>
          <a:noFill/>
          <a:ln/>
        </p:spPr>
        <p:txBody>
          <a:bodyPr wrap="square" lIns="0" tIns="0" rIns="0" bIns="0" rtlCol="0" anchor="ctr"/>
          <a:lstStyle/>
          <a:p>
            <a:pPr indent="0" marL="0">
              <a:buNone/>
            </a:pPr>
            <a:r>
              <a:rPr lang="en-US" sz="800" spc="100" kern="0" dirty="0">
                <a:solidFill>
                  <a:srgbClr val="93A0A8"/>
                </a:solidFill>
                <a:latin typeface="IBM Plex Mono" pitchFamily="34" charset="0"/>
                <a:ea typeface="IBM Plex Mono" pitchFamily="34" charset="-122"/>
                <a:cs typeface="IBM Plex Mono" pitchFamily="34" charset="-120"/>
              </a:rPr>
              <a:t>02</a:t>
            </a:r>
            <a:endParaRPr lang="en-US" sz="800" dirty="0"/>
          </a:p>
        </p:txBody>
      </p:sp>
      <p:sp>
        <p:nvSpPr>
          <p:cNvPr id="16" name="text-152"/>
          <p:cNvSpPr txBox="1"/>
          <p:nvPr/>
        </p:nvSpPr>
        <p:spPr>
          <a:xfrm>
            <a:off x="6858000" y="4709160"/>
            <a:ext cx="4572000" cy="274320"/>
          </a:xfrm>
          <a:prstGeom prst="rect">
            <a:avLst/>
          </a:prstGeom>
          <a:noFill/>
          <a:ln/>
        </p:spPr>
        <p:txBody>
          <a:bodyPr wrap="square" lIns="0" tIns="0" rIns="0" bIns="0" rtlCol="0" anchor="t"/>
          <a:lstStyle/>
          <a:p>
            <a:pPr indent="0" marL="0">
              <a:buNone/>
            </a:pPr>
            <a:r>
              <a:rPr lang="en-US" sz="1200" b="1" dirty="0">
                <a:solidFill>
                  <a:schemeClr val="tx1"/>
                </a:solidFill>
              </a:rPr>
              <a:t>Return verified by your finance team</a:t>
            </a:r>
            <a:endParaRPr lang="en-US" sz="1200" dirty="0"/>
          </a:p>
        </p:txBody>
      </p:sp>
      <p:sp>
        <p:nvSpPr>
          <p:cNvPr id="17" name="text-153"/>
          <p:cNvSpPr txBox="1"/>
          <p:nvPr/>
        </p:nvSpPr>
        <p:spPr>
          <a:xfrm>
            <a:off x="6858000" y="5001768"/>
            <a:ext cx="4572000" cy="274320"/>
          </a:xfrm>
          <a:prstGeom prst="rect">
            <a:avLst/>
          </a:prstGeom>
          <a:noFill/>
          <a:ln/>
        </p:spPr>
        <p:txBody>
          <a:bodyPr wrap="square" lIns="0" tIns="0" rIns="0" bIns="0" rtlCol="0" anchor="t"/>
          <a:lstStyle/>
          <a:p>
            <a:pPr indent="0" marL="0">
              <a:buNone/>
            </a:pPr>
            <a:r>
              <a:rPr lang="en-US" sz="1000" dirty="0">
                <a:solidFill>
                  <a:srgbClr val="6B7780"/>
                </a:solidFill>
              </a:rPr>
              <a:t>Measured monthly, on the same data as the baseline.</a:t>
            </a:r>
            <a:endParaRPr lang="en-US" sz="1000" dirty="0"/>
          </a:p>
        </p:txBody>
      </p:sp>
      <p:sp>
        <p:nvSpPr>
          <p:cNvPr id="18" name="rule-154"/>
          <p:cNvSpPr/>
          <p:nvPr/>
        </p:nvSpPr>
        <p:spPr>
          <a:xfrm>
            <a:off x="6355080" y="5394960"/>
            <a:ext cx="5056632" cy="0"/>
          </a:xfrm>
          <a:prstGeom prst="line">
            <a:avLst/>
          </a:prstGeom>
          <a:noFill/>
          <a:ln w="9525">
            <a:solidFill>
              <a:srgbClr val="D9DFE3"/>
            </a:solidFill>
            <a:prstDash val="solid"/>
          </a:ln>
        </p:spPr>
      </p:sp>
      <p:sp>
        <p:nvSpPr>
          <p:cNvPr id="19" name="text-155"/>
          <p:cNvSpPr txBox="1"/>
          <p:nvPr/>
        </p:nvSpPr>
        <p:spPr>
          <a:xfrm>
            <a:off x="6355080" y="5522976"/>
            <a:ext cx="457200" cy="201168"/>
          </a:xfrm>
          <a:prstGeom prst="rect">
            <a:avLst/>
          </a:prstGeom>
          <a:noFill/>
          <a:ln/>
        </p:spPr>
        <p:txBody>
          <a:bodyPr wrap="square" lIns="0" tIns="0" rIns="0" bIns="0" rtlCol="0" anchor="ctr"/>
          <a:lstStyle/>
          <a:p>
            <a:pPr indent="0" marL="0">
              <a:buNone/>
            </a:pPr>
            <a:r>
              <a:rPr lang="en-US" sz="800" spc="100" kern="0" dirty="0">
                <a:solidFill>
                  <a:srgbClr val="93A0A8"/>
                </a:solidFill>
                <a:latin typeface="IBM Plex Mono" pitchFamily="34" charset="0"/>
                <a:ea typeface="IBM Plex Mono" pitchFamily="34" charset="-122"/>
                <a:cs typeface="IBM Plex Mono" pitchFamily="34" charset="-120"/>
              </a:rPr>
              <a:t>03</a:t>
            </a:r>
            <a:endParaRPr lang="en-US" sz="800" dirty="0"/>
          </a:p>
        </p:txBody>
      </p:sp>
      <p:sp>
        <p:nvSpPr>
          <p:cNvPr id="20" name="text-156"/>
          <p:cNvSpPr txBox="1"/>
          <p:nvPr/>
        </p:nvSpPr>
        <p:spPr>
          <a:xfrm>
            <a:off x="6858000" y="5486400"/>
            <a:ext cx="4572000" cy="274320"/>
          </a:xfrm>
          <a:prstGeom prst="rect">
            <a:avLst/>
          </a:prstGeom>
          <a:noFill/>
          <a:ln/>
        </p:spPr>
        <p:txBody>
          <a:bodyPr wrap="square" lIns="0" tIns="0" rIns="0" bIns="0" rtlCol="0" anchor="t"/>
          <a:lstStyle/>
          <a:p>
            <a:pPr indent="0" marL="0">
              <a:buNone/>
            </a:pPr>
            <a:r>
              <a:rPr lang="en-US" sz="1200" b="1" dirty="0">
                <a:solidFill>
                  <a:schemeClr val="tx1"/>
                </a:solidFill>
              </a:rPr>
              <a:t>Miss the 3×, and the dev fees are returned</a:t>
            </a:r>
            <a:endParaRPr lang="en-US" sz="1200" dirty="0"/>
          </a:p>
        </p:txBody>
      </p:sp>
      <p:sp>
        <p:nvSpPr>
          <p:cNvPr id="21" name="text-157"/>
          <p:cNvSpPr txBox="1"/>
          <p:nvPr/>
        </p:nvSpPr>
        <p:spPr>
          <a:xfrm>
            <a:off x="6858000" y="5779008"/>
            <a:ext cx="4572000" cy="274320"/>
          </a:xfrm>
          <a:prstGeom prst="rect">
            <a:avLst/>
          </a:prstGeom>
          <a:noFill/>
          <a:ln/>
        </p:spPr>
        <p:txBody>
          <a:bodyPr wrap="square" lIns="0" tIns="0" rIns="0" bIns="0" rtlCol="0" anchor="t"/>
          <a:lstStyle/>
          <a:p>
            <a:pPr indent="0" marL="0">
              <a:buNone/>
            </a:pPr>
            <a:r>
              <a:rPr lang="en-US" sz="1000" dirty="0">
                <a:solidFill>
                  <a:srgbClr val="6B7780"/>
                </a:solidFill>
              </a:rPr>
              <a:t>The risk sits with us, not with you.</a:t>
            </a:r>
            <a:endParaRPr lang="en-US" sz="1000" dirty="0"/>
          </a:p>
        </p:txBody>
      </p:sp>
      <p:sp>
        <p:nvSpPr>
          <p:cNvPr id="22" name="rule-158"/>
          <p:cNvSpPr/>
          <p:nvPr/>
        </p:nvSpPr>
        <p:spPr>
          <a:xfrm>
            <a:off x="6355080" y="6172200"/>
            <a:ext cx="5056632" cy="0"/>
          </a:xfrm>
          <a:prstGeom prst="line">
            <a:avLst/>
          </a:prstGeom>
          <a:noFill/>
          <a:ln w="9525">
            <a:solidFill>
              <a:srgbClr val="D9DFE3"/>
            </a:solidFill>
            <a:prstDash val="solid"/>
          </a:ln>
        </p:spPr>
      </p:sp>
      <p:sp>
        <p:nvSpPr>
          <p:cNvPr id="24" name="Text 1"/>
          <p:cNvSpPr/>
          <p:nvPr>
            <p:ph idx="103" type="body" hasCustomPrompt="1"/>
          </p:nvPr>
        </p:nvSpPr>
        <p:spPr>
          <a:xfrm>
            <a:off x="8503920" y="1024128"/>
            <a:ext cx="2910535" cy="822960"/>
          </a:xfrm>
          <a:prstGeom prst="rect">
            <a:avLst/>
          </a:prstGeom>
          <a:noFill/>
          <a:ln/>
        </p:spPr>
        <p:txBody>
          <a:bodyPr wrap="square" lIns="0" tIns="0" rIns="0" bIns="0" rtlCol="0" anchor="t"/>
          <a:lstStyle/>
          <a:p>
            <a:pPr algn="l" indent="0" marL="0">
              <a:lnSpc>
                <a:spcPct val="120000"/>
              </a:lnSpc>
              <a:buNone/>
            </a:pPr>
            <a:endParaRPr lang="en-US" sz="10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body" hasCustomPrompt="1"/>
          </p:nvPr>
        </p:nvSpPr>
        <p:spPr>
          <a:xfrm>
            <a:off x="777240" y="384048"/>
            <a:ext cx="6400800" cy="228600"/>
          </a:xfrm>
          <a:prstGeom prst="rect">
            <a:avLst/>
          </a:prstGeom>
          <a:noFill/>
          <a:ln/>
        </p:spPr>
        <p:txBody>
          <a:bodyPr wrap="square" lIns="0" tIns="0" rIns="0" bIns="0" rtlCol="0" anchor="ctr"/>
          <a:lstStyle/>
          <a:p>
            <a:pPr algn="l" indent="0" marL="0">
              <a:buNone/>
            </a:pPr>
            <a:r>
              <a:rPr lang="en-US" sz="900" spc="100" kern="0" dirty="0">
                <a:solidFill>
                  <a:srgbClr val="6B7780"/>
                </a:solidFill>
                <a:latin typeface="IBM Plex Mono" pitchFamily="34" charset="0"/>
                <a:ea typeface="IBM Plex Mono" pitchFamily="34" charset="-122"/>
                <a:cs typeface="IBM Plex Mono" pitchFamily="34" charset="-120"/>
              </a:rPr>
              <a:t>ENGAGEMENT</a:t>
            </a:r>
            <a:endParaRPr lang="en-US" sz="900" dirty="0"/>
          </a:p>
        </p:txBody>
      </p:sp>
      <p:sp>
        <p:nvSpPr>
          <p:cNvPr id="3" name="Text 1"/>
          <p:cNvSpPr/>
          <p:nvPr>
            <p:ph idx="102" type="title" hasCustomPrompt="1"/>
          </p:nvPr>
        </p:nvSpPr>
        <p:spPr>
          <a:xfrm>
            <a:off x="777240" y="987552"/>
            <a:ext cx="7726680" cy="731520"/>
          </a:xfrm>
          <a:prstGeom prst="rect">
            <a:avLst/>
          </a:prstGeom>
          <a:noFill/>
          <a:ln/>
        </p:spPr>
        <p:txBody>
          <a:bodyPr wrap="square" lIns="0" tIns="0" rIns="0" bIns="0" rtlCol="0" anchor="t"/>
          <a:lstStyle/>
          <a:p>
            <a:pPr algn="l" indent="0" marL="0">
              <a:buNone/>
            </a:pPr>
            <a:r>
              <a:rPr lang="en-US" sz="2800" b="1" dirty="0">
                <a:solidFill>
                  <a:schemeClr val="tx1"/>
                </a:solidFill>
              </a:rPr>
              <a:t>How an engagement runs.</a:t>
            </a:r>
            <a:endParaRPr lang="en-US" sz="2800" dirty="0"/>
          </a:p>
        </p:txBody>
      </p:sp>
      <p:sp>
        <p:nvSpPr>
          <p:cNvPr id="4" name="Text 1"/>
          <p:cNvSpPr/>
          <p:nvPr>
            <p:ph idx="103" type="body" hasCustomPrompt="1"/>
          </p:nvPr>
        </p:nvSpPr>
        <p:spPr>
          <a:xfrm>
            <a:off x="8503920" y="1024128"/>
            <a:ext cx="2910535" cy="822960"/>
          </a:xfrm>
          <a:prstGeom prst="rect">
            <a:avLst/>
          </a:prstGeom>
          <a:noFill/>
          <a:ln/>
        </p:spPr>
        <p:txBody>
          <a:bodyPr wrap="square" lIns="0" tIns="0" rIns="0" bIns="0" rtlCol="0" anchor="t"/>
          <a:lstStyle/>
          <a:p>
            <a:pPr algn="l" indent="0" marL="0">
              <a:lnSpc>
                <a:spcPct val="120000"/>
              </a:lnSpc>
              <a:buNone/>
            </a:pPr>
            <a:r>
              <a:rPr lang="en-US" sz="1050" dirty="0">
                <a:solidFill>
                  <a:srgbClr val="6B7780"/>
                </a:solidFill>
              </a:rPr>
              <a:t>Everything after the audit is scoped and priced up front. Never billed by the hour.</a:t>
            </a:r>
            <a:endParaRPr lang="en-US" sz="1050" dirty="0"/>
          </a:p>
        </p:txBody>
      </p:sp>
      <p:sp>
        <p:nvSpPr>
          <p:cNvPr id="5" name="page-num-159"/>
          <p:cNvSpPr txBox="1"/>
          <p:nvPr/>
        </p:nvSpPr>
        <p:spPr>
          <a:xfrm>
            <a:off x="10042855" y="384048"/>
            <a:ext cx="1371600" cy="228600"/>
          </a:xfrm>
          <a:prstGeom prst="rect">
            <a:avLst/>
          </a:prstGeom>
          <a:noFill/>
          <a:ln/>
        </p:spPr>
        <p:txBody>
          <a:bodyPr wrap="square" lIns="0" tIns="0" rIns="0" bIns="0" rtlCol="0" anchor="ctr"/>
          <a:lstStyle/>
          <a:p>
            <a:pPr algn="r" indent="0" marL="0">
              <a:buNone/>
            </a:pPr>
            <a:r>
              <a:rPr lang="en-US" sz="900" spc="100" kern="0" dirty="0">
                <a:solidFill>
                  <a:srgbClr val="6B7780"/>
                </a:solidFill>
                <a:latin typeface="IBM Plex Mono" pitchFamily="34" charset="0"/>
                <a:ea typeface="IBM Plex Mono" pitchFamily="34" charset="-122"/>
                <a:cs typeface="IBM Plex Mono" pitchFamily="34" charset="-120"/>
              </a:rPr>
              <a:t>07 / 13</a:t>
            </a:r>
            <a:endParaRPr lang="en-US" sz="900" dirty="0"/>
          </a:p>
        </p:txBody>
      </p:sp>
      <p:sp>
        <p:nvSpPr>
          <p:cNvPr id="6" name="progress"/>
          <p:cNvSpPr/>
          <p:nvPr/>
        </p:nvSpPr>
        <p:spPr>
          <a:xfrm>
            <a:off x="5592928" y="731520"/>
            <a:ext cx="1005840" cy="41148"/>
          </a:xfrm>
          <a:prstGeom prst="rect">
            <a:avLst/>
          </a:prstGeom>
          <a:solidFill>
            <a:schemeClr val="accent1"/>
          </a:solidFill>
          <a:ln/>
        </p:spPr>
      </p:sp>
      <p:sp>
        <p:nvSpPr>
          <p:cNvPr id="7" name="rule-160"/>
          <p:cNvSpPr/>
          <p:nvPr/>
        </p:nvSpPr>
        <p:spPr>
          <a:xfrm>
            <a:off x="777240" y="2331720"/>
            <a:ext cx="10408615" cy="0"/>
          </a:xfrm>
          <a:prstGeom prst="line">
            <a:avLst/>
          </a:prstGeom>
          <a:noFill/>
          <a:ln w="12700">
            <a:solidFill>
              <a:srgbClr val="131D24"/>
            </a:solidFill>
            <a:prstDash val="solid"/>
          </a:ln>
        </p:spPr>
      </p:sp>
      <p:pic>
        <p:nvPicPr>
          <p:cNvPr id="8" name="arrow" descr="preencoded.png">    </p:cNvPr>
          <p:cNvPicPr>
            <a:picLocks noChangeAspect="1"/>
          </p:cNvPicPr>
          <p:nvPr/>
        </p:nvPicPr>
        <p:blipFill>
          <a:blip r:embed="rId1"/>
          <a:stretch>
            <a:fillRect/>
          </a:stretch>
        </p:blipFill>
        <p:spPr>
          <a:xfrm>
            <a:off x="11185855" y="2217420"/>
            <a:ext cx="228600" cy="228600"/>
          </a:xfrm>
          <a:prstGeom prst="rect">
            <a:avLst/>
          </a:prstGeom>
        </p:spPr>
      </p:pic>
      <p:sp>
        <p:nvSpPr>
          <p:cNvPr id="9" name="text-161"/>
          <p:cNvSpPr txBox="1"/>
          <p:nvPr/>
        </p:nvSpPr>
        <p:spPr>
          <a:xfrm>
            <a:off x="777240" y="1965960"/>
            <a:ext cx="2286000" cy="201168"/>
          </a:xfrm>
          <a:prstGeom prst="rect">
            <a:avLst/>
          </a:prstGeom>
          <a:noFill/>
          <a:ln/>
        </p:spPr>
        <p:txBody>
          <a:bodyPr wrap="square" lIns="0" tIns="0" rIns="0" bIns="0" rtlCol="0" anchor="ctr"/>
          <a:lstStyle/>
          <a:p>
            <a:pPr indent="0" marL="0">
              <a:buNone/>
            </a:pPr>
            <a:r>
              <a:rPr lang="en-US" sz="800" spc="100" kern="0" dirty="0">
                <a:solidFill>
                  <a:srgbClr val="6B7780"/>
                </a:solidFill>
                <a:latin typeface="IBM Plex Mono" pitchFamily="34" charset="0"/>
                <a:ea typeface="IBM Plex Mono" pitchFamily="34" charset="-122"/>
                <a:cs typeface="IBM Plex Mono" pitchFamily="34" charset="-120"/>
              </a:rPr>
              <a:t>WEEK 1</a:t>
            </a:r>
            <a:endParaRPr lang="en-US" sz="800" dirty="0"/>
          </a:p>
        </p:txBody>
      </p:sp>
      <p:sp>
        <p:nvSpPr>
          <p:cNvPr id="10" name="dot-162"/>
          <p:cNvSpPr/>
          <p:nvPr/>
        </p:nvSpPr>
        <p:spPr>
          <a:xfrm>
            <a:off x="768096" y="2267712"/>
            <a:ext cx="128016" cy="128016"/>
          </a:xfrm>
          <a:prstGeom prst="ellipse">
            <a:avLst/>
          </a:prstGeom>
          <a:solidFill>
            <a:srgbClr val="131D24"/>
          </a:solidFill>
          <a:ln/>
        </p:spPr>
      </p:sp>
      <p:sp>
        <p:nvSpPr>
          <p:cNvPr id="11" name="text-163"/>
          <p:cNvSpPr txBox="1"/>
          <p:nvPr/>
        </p:nvSpPr>
        <p:spPr>
          <a:xfrm>
            <a:off x="777240" y="2560320"/>
            <a:ext cx="3423818" cy="411480"/>
          </a:xfrm>
          <a:prstGeom prst="rect">
            <a:avLst/>
          </a:prstGeom>
          <a:noFill/>
          <a:ln/>
        </p:spPr>
        <p:txBody>
          <a:bodyPr wrap="square" lIns="0" tIns="0" rIns="0" bIns="0" rtlCol="0" anchor="t"/>
          <a:lstStyle/>
          <a:p>
            <a:pPr indent="0" marL="0">
              <a:buNone/>
            </a:pPr>
            <a:r>
              <a:rPr lang="en-US" sz="1900" b="1" dirty="0">
                <a:solidFill>
                  <a:schemeClr val="tx1"/>
                </a:solidFill>
              </a:rPr>
              <a:t>Fixed-fee audit</a:t>
            </a:r>
            <a:endParaRPr lang="en-US" sz="1900" dirty="0"/>
          </a:p>
        </p:txBody>
      </p:sp>
      <p:sp>
        <p:nvSpPr>
          <p:cNvPr id="12" name="text-164"/>
          <p:cNvSpPr txBox="1"/>
          <p:nvPr/>
        </p:nvSpPr>
        <p:spPr>
          <a:xfrm>
            <a:off x="777240" y="3017520"/>
            <a:ext cx="3149498" cy="685800"/>
          </a:xfrm>
          <a:prstGeom prst="rect">
            <a:avLst/>
          </a:prstGeom>
          <a:noFill/>
          <a:ln/>
        </p:spPr>
        <p:txBody>
          <a:bodyPr wrap="square" lIns="0" tIns="0" rIns="0" bIns="0" rtlCol="0" anchor="t"/>
          <a:lstStyle/>
          <a:p>
            <a:pPr indent="0" marL="0">
              <a:lnSpc>
                <a:spcPct val="120000"/>
              </a:lnSpc>
              <a:buNone/>
            </a:pPr>
            <a:r>
              <a:rPr lang="en-US" sz="1050" dirty="0">
                <a:solidFill>
                  <a:srgbClr val="4A5961"/>
                </a:solidFill>
              </a:rPr>
              <a:t>Two calls and a written one-pager. Yours to keep whether or not you continue.</a:t>
            </a:r>
            <a:endParaRPr lang="en-US" sz="1050" dirty="0"/>
          </a:p>
        </p:txBody>
      </p:sp>
      <p:sp>
        <p:nvSpPr>
          <p:cNvPr id="13" name="text-165"/>
          <p:cNvSpPr txBox="1"/>
          <p:nvPr/>
        </p:nvSpPr>
        <p:spPr>
          <a:xfrm>
            <a:off x="777240" y="3767328"/>
            <a:ext cx="3423818" cy="256032"/>
          </a:xfrm>
          <a:prstGeom prst="rect">
            <a:avLst/>
          </a:prstGeom>
          <a:noFill/>
          <a:ln/>
        </p:spPr>
        <p:txBody>
          <a:bodyPr wrap="square" lIns="0" tIns="0" rIns="0" bIns="0" rtlCol="0" anchor="t"/>
          <a:lstStyle/>
          <a:p>
            <a:pPr indent="0" marL="0">
              <a:buNone/>
            </a:pPr>
            <a:r>
              <a:rPr lang="en-US" sz="1000" dirty="0">
                <a:solidFill>
                  <a:srgbClr val="93A0A8"/>
                </a:solidFill>
              </a:rPr>
              <a:t>—  </a:t>
            </a:r>
            <a:pPr indent="0" marL="0">
              <a:buNone/>
            </a:pPr>
            <a:r>
              <a:rPr lang="en-US" sz="1000" dirty="0">
                <a:solidFill>
                  <a:srgbClr val="131D24"/>
                </a:solidFill>
              </a:rPr>
              <a:t>The problem and the data behind it</a:t>
            </a:r>
            <a:endParaRPr lang="en-US" sz="1000" dirty="0"/>
          </a:p>
        </p:txBody>
      </p:sp>
      <p:sp>
        <p:nvSpPr>
          <p:cNvPr id="14" name="text-166"/>
          <p:cNvSpPr txBox="1"/>
          <p:nvPr/>
        </p:nvSpPr>
        <p:spPr>
          <a:xfrm>
            <a:off x="777240" y="4041648"/>
            <a:ext cx="3423818" cy="256032"/>
          </a:xfrm>
          <a:prstGeom prst="rect">
            <a:avLst/>
          </a:prstGeom>
          <a:noFill/>
          <a:ln/>
        </p:spPr>
        <p:txBody>
          <a:bodyPr wrap="square" lIns="0" tIns="0" rIns="0" bIns="0" rtlCol="0" anchor="t"/>
          <a:lstStyle/>
          <a:p>
            <a:pPr indent="0" marL="0">
              <a:buNone/>
            </a:pPr>
            <a:r>
              <a:rPr lang="en-US" sz="1000" dirty="0">
                <a:solidFill>
                  <a:srgbClr val="93A0A8"/>
                </a:solidFill>
              </a:rPr>
              <a:t>—  </a:t>
            </a:r>
            <a:pPr indent="0" marL="0">
              <a:buNone/>
            </a:pPr>
            <a:r>
              <a:rPr lang="en-US" sz="1000" dirty="0">
                <a:solidFill>
                  <a:srgbClr val="131D24"/>
                </a:solidFill>
              </a:rPr>
              <a:t>Baseline and target, in writing</a:t>
            </a:r>
            <a:endParaRPr lang="en-US" sz="1000" dirty="0"/>
          </a:p>
        </p:txBody>
      </p:sp>
      <p:sp>
        <p:nvSpPr>
          <p:cNvPr id="15" name="text-167"/>
          <p:cNvSpPr txBox="1"/>
          <p:nvPr/>
        </p:nvSpPr>
        <p:spPr>
          <a:xfrm>
            <a:off x="777240" y="4315968"/>
            <a:ext cx="3423818" cy="256032"/>
          </a:xfrm>
          <a:prstGeom prst="rect">
            <a:avLst/>
          </a:prstGeom>
          <a:noFill/>
          <a:ln/>
        </p:spPr>
        <p:txBody>
          <a:bodyPr wrap="square" lIns="0" tIns="0" rIns="0" bIns="0" rtlCol="0" anchor="t"/>
          <a:lstStyle/>
          <a:p>
            <a:pPr indent="0" marL="0">
              <a:buNone/>
            </a:pPr>
            <a:r>
              <a:rPr lang="en-US" sz="1000" dirty="0">
                <a:solidFill>
                  <a:srgbClr val="93A0A8"/>
                </a:solidFill>
              </a:rPr>
              <a:t>—  </a:t>
            </a:r>
            <a:pPr indent="0" marL="0">
              <a:buNone/>
            </a:pPr>
            <a:r>
              <a:rPr lang="en-US" sz="1000" dirty="0">
                <a:solidFill>
                  <a:srgbClr val="131D24"/>
                </a:solidFill>
              </a:rPr>
              <a:t>Fixed scope and fixed price</a:t>
            </a:r>
            <a:endParaRPr lang="en-US" sz="1000" dirty="0"/>
          </a:p>
        </p:txBody>
      </p:sp>
      <p:sp>
        <p:nvSpPr>
          <p:cNvPr id="16" name="text-168"/>
          <p:cNvSpPr txBox="1"/>
          <p:nvPr/>
        </p:nvSpPr>
        <p:spPr>
          <a:xfrm>
            <a:off x="4383938" y="1965960"/>
            <a:ext cx="2286000" cy="201168"/>
          </a:xfrm>
          <a:prstGeom prst="rect">
            <a:avLst/>
          </a:prstGeom>
          <a:noFill/>
          <a:ln/>
        </p:spPr>
        <p:txBody>
          <a:bodyPr wrap="square" lIns="0" tIns="0" rIns="0" bIns="0" rtlCol="0" anchor="ctr"/>
          <a:lstStyle/>
          <a:p>
            <a:pPr indent="0" marL="0">
              <a:buNone/>
            </a:pPr>
            <a:r>
              <a:rPr lang="en-US" sz="800" spc="100" kern="0" dirty="0">
                <a:solidFill>
                  <a:srgbClr val="6B7780"/>
                </a:solidFill>
                <a:latin typeface="IBM Plex Mono" pitchFamily="34" charset="0"/>
                <a:ea typeface="IBM Plex Mono" pitchFamily="34" charset="-122"/>
                <a:cs typeface="IBM Plex Mono" pitchFamily="34" charset="-120"/>
              </a:rPr>
              <a:t>WEEKS 2–6</a:t>
            </a:r>
            <a:endParaRPr lang="en-US" sz="800" dirty="0"/>
          </a:p>
        </p:txBody>
      </p:sp>
      <p:sp>
        <p:nvSpPr>
          <p:cNvPr id="17" name="dot-169"/>
          <p:cNvSpPr/>
          <p:nvPr/>
        </p:nvSpPr>
        <p:spPr>
          <a:xfrm>
            <a:off x="4374794" y="2267712"/>
            <a:ext cx="128016" cy="128016"/>
          </a:xfrm>
          <a:prstGeom prst="ellipse">
            <a:avLst/>
          </a:prstGeom>
          <a:solidFill>
            <a:srgbClr val="131D24"/>
          </a:solidFill>
          <a:ln/>
        </p:spPr>
      </p:sp>
      <p:sp>
        <p:nvSpPr>
          <p:cNvPr id="18" name="text-170"/>
          <p:cNvSpPr txBox="1"/>
          <p:nvPr/>
        </p:nvSpPr>
        <p:spPr>
          <a:xfrm>
            <a:off x="4383938" y="2560320"/>
            <a:ext cx="3423818" cy="411480"/>
          </a:xfrm>
          <a:prstGeom prst="rect">
            <a:avLst/>
          </a:prstGeom>
          <a:noFill/>
          <a:ln/>
        </p:spPr>
        <p:txBody>
          <a:bodyPr wrap="square" lIns="0" tIns="0" rIns="0" bIns="0" rtlCol="0" anchor="t"/>
          <a:lstStyle/>
          <a:p>
            <a:pPr indent="0" marL="0">
              <a:buNone/>
            </a:pPr>
            <a:r>
              <a:rPr lang="en-US" sz="1900" b="1" dirty="0">
                <a:solidFill>
                  <a:schemeClr val="tx1"/>
                </a:solidFill>
              </a:rPr>
              <a:t>Build</a:t>
            </a:r>
            <a:endParaRPr lang="en-US" sz="1900" dirty="0"/>
          </a:p>
        </p:txBody>
      </p:sp>
      <p:sp>
        <p:nvSpPr>
          <p:cNvPr id="19" name="text-171"/>
          <p:cNvSpPr txBox="1"/>
          <p:nvPr/>
        </p:nvSpPr>
        <p:spPr>
          <a:xfrm>
            <a:off x="4383938" y="3017520"/>
            <a:ext cx="3149498" cy="685800"/>
          </a:xfrm>
          <a:prstGeom prst="rect">
            <a:avLst/>
          </a:prstGeom>
          <a:noFill/>
          <a:ln/>
        </p:spPr>
        <p:txBody>
          <a:bodyPr wrap="square" lIns="0" tIns="0" rIns="0" bIns="0" rtlCol="0" anchor="t"/>
          <a:lstStyle/>
          <a:p>
            <a:pPr indent="0" marL="0">
              <a:lnSpc>
                <a:spcPct val="120000"/>
              </a:lnSpc>
              <a:buNone/>
            </a:pPr>
            <a:r>
              <a:rPr lang="en-US" sz="1050" dirty="0">
                <a:solidFill>
                  <a:srgbClr val="4A5961"/>
                </a:solidFill>
              </a:rPr>
              <a:t>A pod of three senior people. Something real in front of real users by week three.</a:t>
            </a:r>
            <a:endParaRPr lang="en-US" sz="1050" dirty="0"/>
          </a:p>
        </p:txBody>
      </p:sp>
      <p:sp>
        <p:nvSpPr>
          <p:cNvPr id="20" name="text-172"/>
          <p:cNvSpPr txBox="1"/>
          <p:nvPr/>
        </p:nvSpPr>
        <p:spPr>
          <a:xfrm>
            <a:off x="4383938" y="3767328"/>
            <a:ext cx="3423818" cy="256032"/>
          </a:xfrm>
          <a:prstGeom prst="rect">
            <a:avLst/>
          </a:prstGeom>
          <a:noFill/>
          <a:ln/>
        </p:spPr>
        <p:txBody>
          <a:bodyPr wrap="square" lIns="0" tIns="0" rIns="0" bIns="0" rtlCol="0" anchor="t"/>
          <a:lstStyle/>
          <a:p>
            <a:pPr indent="0" marL="0">
              <a:buNone/>
            </a:pPr>
            <a:r>
              <a:rPr lang="en-US" sz="1000" dirty="0">
                <a:solidFill>
                  <a:srgbClr val="93A0A8"/>
                </a:solidFill>
              </a:rPr>
              <a:t>—  </a:t>
            </a:r>
            <a:pPr indent="0" marL="0">
              <a:buNone/>
            </a:pPr>
            <a:r>
              <a:rPr lang="en-US" sz="1000" dirty="0">
                <a:solidFill>
                  <a:srgbClr val="131D24"/>
                </a:solidFill>
              </a:rPr>
              <a:t>Our platforms ready on day 1</a:t>
            </a:r>
            <a:endParaRPr lang="en-US" sz="1000" dirty="0"/>
          </a:p>
        </p:txBody>
      </p:sp>
      <p:sp>
        <p:nvSpPr>
          <p:cNvPr id="21" name="text-173"/>
          <p:cNvSpPr txBox="1"/>
          <p:nvPr/>
        </p:nvSpPr>
        <p:spPr>
          <a:xfrm>
            <a:off x="4383938" y="4041648"/>
            <a:ext cx="3423818" cy="256032"/>
          </a:xfrm>
          <a:prstGeom prst="rect">
            <a:avLst/>
          </a:prstGeom>
          <a:noFill/>
          <a:ln/>
        </p:spPr>
        <p:txBody>
          <a:bodyPr wrap="square" lIns="0" tIns="0" rIns="0" bIns="0" rtlCol="0" anchor="t"/>
          <a:lstStyle/>
          <a:p>
            <a:pPr indent="0" marL="0">
              <a:buNone/>
            </a:pPr>
            <a:r>
              <a:rPr lang="en-US" sz="1000" dirty="0">
                <a:solidFill>
                  <a:srgbClr val="93A0A8"/>
                </a:solidFill>
              </a:rPr>
              <a:t>—  </a:t>
            </a:r>
            <a:pPr indent="0" marL="0">
              <a:buNone/>
            </a:pPr>
            <a:r>
              <a:rPr lang="en-US" sz="1000" dirty="0">
                <a:solidFill>
                  <a:srgbClr val="131D24"/>
                </a:solidFill>
              </a:rPr>
              <a:t>Weekly demos on your real data</a:t>
            </a:r>
            <a:endParaRPr lang="en-US" sz="1000" dirty="0"/>
          </a:p>
        </p:txBody>
      </p:sp>
      <p:sp>
        <p:nvSpPr>
          <p:cNvPr id="22" name="text-174"/>
          <p:cNvSpPr txBox="1"/>
          <p:nvPr/>
        </p:nvSpPr>
        <p:spPr>
          <a:xfrm>
            <a:off x="4383938" y="4315968"/>
            <a:ext cx="3423818" cy="256032"/>
          </a:xfrm>
          <a:prstGeom prst="rect">
            <a:avLst/>
          </a:prstGeom>
          <a:noFill/>
          <a:ln/>
        </p:spPr>
        <p:txBody>
          <a:bodyPr wrap="square" lIns="0" tIns="0" rIns="0" bIns="0" rtlCol="0" anchor="t"/>
          <a:lstStyle/>
          <a:p>
            <a:pPr indent="0" marL="0">
              <a:buNone/>
            </a:pPr>
            <a:r>
              <a:rPr lang="en-US" sz="1000" dirty="0">
                <a:solidFill>
                  <a:srgbClr val="93A0A8"/>
                </a:solidFill>
              </a:rPr>
              <a:t>—  </a:t>
            </a:r>
            <a:pPr indent="0" marL="0">
              <a:buNone/>
            </a:pPr>
            <a:r>
              <a:rPr lang="en-US" sz="1000" dirty="0">
                <a:solidFill>
                  <a:srgbClr val="131D24"/>
                </a:solidFill>
              </a:rPr>
              <a:t>Nothing writes back until you approve</a:t>
            </a:r>
            <a:endParaRPr lang="en-US" sz="1000" dirty="0"/>
          </a:p>
        </p:txBody>
      </p:sp>
      <p:sp>
        <p:nvSpPr>
          <p:cNvPr id="23" name="text-175"/>
          <p:cNvSpPr txBox="1"/>
          <p:nvPr/>
        </p:nvSpPr>
        <p:spPr>
          <a:xfrm>
            <a:off x="7990637" y="1965960"/>
            <a:ext cx="2286000" cy="201168"/>
          </a:xfrm>
          <a:prstGeom prst="rect">
            <a:avLst/>
          </a:prstGeom>
          <a:noFill/>
          <a:ln/>
        </p:spPr>
        <p:txBody>
          <a:bodyPr wrap="square" lIns="0" tIns="0" rIns="0" bIns="0" rtlCol="0" anchor="ctr"/>
          <a:lstStyle/>
          <a:p>
            <a:pPr indent="0" marL="0">
              <a:buNone/>
            </a:pPr>
            <a:r>
              <a:rPr lang="en-US" sz="800" spc="100" kern="0" dirty="0">
                <a:solidFill>
                  <a:srgbClr val="6B7780"/>
                </a:solidFill>
                <a:latin typeface="IBM Plex Mono" pitchFamily="34" charset="0"/>
                <a:ea typeface="IBM Plex Mono" pitchFamily="34" charset="-122"/>
                <a:cs typeface="IBM Plex Mono" pitchFamily="34" charset="-120"/>
              </a:rPr>
              <a:t>WEEK 7 ONWARD</a:t>
            </a:r>
            <a:endParaRPr lang="en-US" sz="800" dirty="0"/>
          </a:p>
        </p:txBody>
      </p:sp>
      <p:sp>
        <p:nvSpPr>
          <p:cNvPr id="24" name="dot-176"/>
          <p:cNvSpPr/>
          <p:nvPr/>
        </p:nvSpPr>
        <p:spPr>
          <a:xfrm>
            <a:off x="7981493" y="2267712"/>
            <a:ext cx="128016" cy="128016"/>
          </a:xfrm>
          <a:prstGeom prst="ellipse">
            <a:avLst/>
          </a:prstGeom>
          <a:solidFill>
            <a:srgbClr val="131D24"/>
          </a:solidFill>
          <a:ln/>
        </p:spPr>
      </p:sp>
      <p:sp>
        <p:nvSpPr>
          <p:cNvPr id="25" name="text-177"/>
          <p:cNvSpPr txBox="1"/>
          <p:nvPr/>
        </p:nvSpPr>
        <p:spPr>
          <a:xfrm>
            <a:off x="7990637" y="2560320"/>
            <a:ext cx="3423818" cy="411480"/>
          </a:xfrm>
          <a:prstGeom prst="rect">
            <a:avLst/>
          </a:prstGeom>
          <a:noFill/>
          <a:ln/>
        </p:spPr>
        <p:txBody>
          <a:bodyPr wrap="square" lIns="0" tIns="0" rIns="0" bIns="0" rtlCol="0" anchor="t"/>
          <a:lstStyle/>
          <a:p>
            <a:pPr indent="0" marL="0">
              <a:buNone/>
            </a:pPr>
            <a:r>
              <a:rPr lang="en-US" sz="1900" b="1" dirty="0">
                <a:solidFill>
                  <a:schemeClr val="tx1"/>
                </a:solidFill>
              </a:rPr>
              <a:t>Operate</a:t>
            </a:r>
            <a:endParaRPr lang="en-US" sz="1900" dirty="0"/>
          </a:p>
        </p:txBody>
      </p:sp>
      <p:sp>
        <p:nvSpPr>
          <p:cNvPr id="26" name="text-178"/>
          <p:cNvSpPr txBox="1"/>
          <p:nvPr/>
        </p:nvSpPr>
        <p:spPr>
          <a:xfrm>
            <a:off x="7990637" y="3017520"/>
            <a:ext cx="3149498" cy="685800"/>
          </a:xfrm>
          <a:prstGeom prst="rect">
            <a:avLst/>
          </a:prstGeom>
          <a:noFill/>
          <a:ln/>
        </p:spPr>
        <p:txBody>
          <a:bodyPr wrap="square" lIns="0" tIns="0" rIns="0" bIns="0" rtlCol="0" anchor="t"/>
          <a:lstStyle/>
          <a:p>
            <a:pPr indent="0" marL="0">
              <a:lnSpc>
                <a:spcPct val="120000"/>
              </a:lnSpc>
              <a:buNone/>
            </a:pPr>
            <a:r>
              <a:rPr lang="en-US" sz="1050" dirty="0">
                <a:solidFill>
                  <a:srgbClr val="4A5961"/>
                </a:solidFill>
              </a:rPr>
              <a:t>Quarterly reviews and on-call governance. The people who built it pick up the phone.</a:t>
            </a:r>
            <a:endParaRPr lang="en-US" sz="1050" dirty="0"/>
          </a:p>
        </p:txBody>
      </p:sp>
      <p:sp>
        <p:nvSpPr>
          <p:cNvPr id="27" name="text-179"/>
          <p:cNvSpPr txBox="1"/>
          <p:nvPr/>
        </p:nvSpPr>
        <p:spPr>
          <a:xfrm>
            <a:off x="7990637" y="3767328"/>
            <a:ext cx="3423818" cy="256032"/>
          </a:xfrm>
          <a:prstGeom prst="rect">
            <a:avLst/>
          </a:prstGeom>
          <a:noFill/>
          <a:ln/>
        </p:spPr>
        <p:txBody>
          <a:bodyPr wrap="square" lIns="0" tIns="0" rIns="0" bIns="0" rtlCol="0" anchor="t"/>
          <a:lstStyle/>
          <a:p>
            <a:pPr indent="0" marL="0">
              <a:buNone/>
            </a:pPr>
            <a:r>
              <a:rPr lang="en-US" sz="1000" dirty="0">
                <a:solidFill>
                  <a:srgbClr val="93A0A8"/>
                </a:solidFill>
              </a:rPr>
              <a:t>—  </a:t>
            </a:r>
            <a:pPr indent="0" marL="0">
              <a:buNone/>
            </a:pPr>
            <a:r>
              <a:rPr lang="en-US" sz="1000" dirty="0">
                <a:solidFill>
                  <a:srgbClr val="131D24"/>
                </a:solidFill>
              </a:rPr>
              <a:t>Return tracked every month</a:t>
            </a:r>
            <a:endParaRPr lang="en-US" sz="1000" dirty="0"/>
          </a:p>
        </p:txBody>
      </p:sp>
      <p:sp>
        <p:nvSpPr>
          <p:cNvPr id="28" name="text-180"/>
          <p:cNvSpPr txBox="1"/>
          <p:nvPr/>
        </p:nvSpPr>
        <p:spPr>
          <a:xfrm>
            <a:off x="7990637" y="4041648"/>
            <a:ext cx="3423818" cy="256032"/>
          </a:xfrm>
          <a:prstGeom prst="rect">
            <a:avLst/>
          </a:prstGeom>
          <a:noFill/>
          <a:ln/>
        </p:spPr>
        <p:txBody>
          <a:bodyPr wrap="square" lIns="0" tIns="0" rIns="0" bIns="0" rtlCol="0" anchor="t"/>
          <a:lstStyle/>
          <a:p>
            <a:pPr indent="0" marL="0">
              <a:buNone/>
            </a:pPr>
            <a:r>
              <a:rPr lang="en-US" sz="1000" dirty="0">
                <a:solidFill>
                  <a:srgbClr val="93A0A8"/>
                </a:solidFill>
              </a:rPr>
              <a:t>—  </a:t>
            </a:r>
            <a:pPr indent="0" marL="0">
              <a:buNone/>
            </a:pPr>
            <a:r>
              <a:rPr lang="en-US" sz="1000" dirty="0">
                <a:solidFill>
                  <a:srgbClr val="131D24"/>
                </a:solidFill>
              </a:rPr>
              <a:t>Quarterly reviews</a:t>
            </a:r>
            <a:endParaRPr lang="en-US" sz="1000" dirty="0"/>
          </a:p>
        </p:txBody>
      </p:sp>
      <p:sp>
        <p:nvSpPr>
          <p:cNvPr id="29" name="text-181"/>
          <p:cNvSpPr txBox="1"/>
          <p:nvPr/>
        </p:nvSpPr>
        <p:spPr>
          <a:xfrm>
            <a:off x="7990637" y="4315968"/>
            <a:ext cx="3423818" cy="256032"/>
          </a:xfrm>
          <a:prstGeom prst="rect">
            <a:avLst/>
          </a:prstGeom>
          <a:noFill/>
          <a:ln/>
        </p:spPr>
        <p:txBody>
          <a:bodyPr wrap="square" lIns="0" tIns="0" rIns="0" bIns="0" rtlCol="0" anchor="t"/>
          <a:lstStyle/>
          <a:p>
            <a:pPr indent="0" marL="0">
              <a:buNone/>
            </a:pPr>
            <a:r>
              <a:rPr lang="en-US" sz="1000" dirty="0">
                <a:solidFill>
                  <a:srgbClr val="93A0A8"/>
                </a:solidFill>
              </a:rPr>
              <a:t>—  </a:t>
            </a:r>
            <a:pPr indent="0" marL="0">
              <a:buNone/>
            </a:pPr>
            <a:r>
              <a:rPr lang="en-US" sz="1000" dirty="0">
                <a:solidFill>
                  <a:srgbClr val="131D24"/>
                </a:solidFill>
              </a:rPr>
              <a:t>On-call governance</a:t>
            </a:r>
            <a:endParaRPr lang="en-US" sz="1000" dirty="0"/>
          </a:p>
        </p:txBody>
      </p:sp>
      <p:sp>
        <p:nvSpPr>
          <p:cNvPr id="30" name="rule-182"/>
          <p:cNvSpPr/>
          <p:nvPr/>
        </p:nvSpPr>
        <p:spPr>
          <a:xfrm>
            <a:off x="777240" y="4800600"/>
            <a:ext cx="10637215" cy="0"/>
          </a:xfrm>
          <a:prstGeom prst="line">
            <a:avLst/>
          </a:prstGeom>
          <a:noFill/>
          <a:ln w="9525">
            <a:solidFill>
              <a:srgbClr val="D9DFE3"/>
            </a:solidFill>
            <a:prstDash val="solid"/>
          </a:ln>
        </p:spPr>
      </p:sp>
      <p:sp>
        <p:nvSpPr>
          <p:cNvPr id="31" name="text-183"/>
          <p:cNvSpPr txBox="1"/>
          <p:nvPr/>
        </p:nvSpPr>
        <p:spPr>
          <a:xfrm>
            <a:off x="777240" y="4956048"/>
            <a:ext cx="1828800" cy="201168"/>
          </a:xfrm>
          <a:prstGeom prst="rect">
            <a:avLst/>
          </a:prstGeom>
          <a:noFill/>
          <a:ln/>
        </p:spPr>
        <p:txBody>
          <a:bodyPr wrap="square" lIns="0" tIns="0" rIns="0" bIns="0" rtlCol="0" anchor="ctr"/>
          <a:lstStyle/>
          <a:p>
            <a:pPr indent="0" marL="0">
              <a:buNone/>
            </a:pPr>
            <a:r>
              <a:rPr lang="en-US" sz="800" spc="100" kern="0" dirty="0">
                <a:solidFill>
                  <a:srgbClr val="6B7780"/>
                </a:solidFill>
                <a:latin typeface="IBM Plex Mono" pitchFamily="34" charset="0"/>
                <a:ea typeface="IBM Plex Mono" pitchFamily="34" charset="-122"/>
                <a:cs typeface="IBM Plex Mono" pitchFamily="34" charset="-120"/>
              </a:rPr>
              <a:t>COVERAGE</a:t>
            </a:r>
            <a:endParaRPr lang="en-US" sz="800" dirty="0"/>
          </a:p>
        </p:txBody>
      </p:sp>
      <p:pic>
        <p:nvPicPr>
          <p:cNvPr id="32" name="cov-icon-184" descr="preencoded.png">    </p:cNvPr>
          <p:cNvPicPr>
            <a:picLocks noChangeAspect="1"/>
          </p:cNvPicPr>
          <p:nvPr/>
        </p:nvPicPr>
        <p:blipFill>
          <a:blip r:embed="rId2"/>
          <a:stretch>
            <a:fillRect/>
          </a:stretch>
        </p:blipFill>
        <p:spPr>
          <a:xfrm>
            <a:off x="2057400" y="4983480"/>
            <a:ext cx="219456" cy="219456"/>
          </a:xfrm>
          <a:prstGeom prst="rect">
            <a:avLst/>
          </a:prstGeom>
        </p:spPr>
      </p:pic>
      <p:sp>
        <p:nvSpPr>
          <p:cNvPr id="33" name="text-185"/>
          <p:cNvSpPr txBox="1"/>
          <p:nvPr/>
        </p:nvSpPr>
        <p:spPr>
          <a:xfrm>
            <a:off x="2386584" y="4956048"/>
            <a:ext cx="2011680" cy="274320"/>
          </a:xfrm>
          <a:prstGeom prst="rect">
            <a:avLst/>
          </a:prstGeom>
          <a:noFill/>
          <a:ln/>
        </p:spPr>
        <p:txBody>
          <a:bodyPr wrap="square" lIns="0" tIns="0" rIns="0" bIns="0" rtlCol="0" anchor="ctr"/>
          <a:lstStyle/>
          <a:p>
            <a:pPr indent="0" marL="0">
              <a:buNone/>
            </a:pPr>
            <a:r>
              <a:rPr lang="en-US" sz="1100" dirty="0">
                <a:solidFill>
                  <a:schemeClr val="tx1"/>
                </a:solidFill>
              </a:rPr>
              <a:t>Financial services</a:t>
            </a:r>
            <a:endParaRPr lang="en-US" sz="1100" dirty="0"/>
          </a:p>
        </p:txBody>
      </p:sp>
      <p:pic>
        <p:nvPicPr>
          <p:cNvPr id="34" name="cov-icon-186" descr="preencoded.png">    </p:cNvPr>
          <p:cNvPicPr>
            <a:picLocks noChangeAspect="1"/>
          </p:cNvPicPr>
          <p:nvPr/>
        </p:nvPicPr>
        <p:blipFill>
          <a:blip r:embed="rId3"/>
          <a:stretch>
            <a:fillRect/>
          </a:stretch>
        </p:blipFill>
        <p:spPr>
          <a:xfrm>
            <a:off x="4434840" y="4983480"/>
            <a:ext cx="219456" cy="219456"/>
          </a:xfrm>
          <a:prstGeom prst="rect">
            <a:avLst/>
          </a:prstGeom>
        </p:spPr>
      </p:pic>
      <p:sp>
        <p:nvSpPr>
          <p:cNvPr id="35" name="text-187"/>
          <p:cNvSpPr txBox="1"/>
          <p:nvPr/>
        </p:nvSpPr>
        <p:spPr>
          <a:xfrm>
            <a:off x="4764024" y="4956048"/>
            <a:ext cx="2011680" cy="274320"/>
          </a:xfrm>
          <a:prstGeom prst="rect">
            <a:avLst/>
          </a:prstGeom>
          <a:noFill/>
          <a:ln/>
        </p:spPr>
        <p:txBody>
          <a:bodyPr wrap="square" lIns="0" tIns="0" rIns="0" bIns="0" rtlCol="0" anchor="ctr"/>
          <a:lstStyle/>
          <a:p>
            <a:pPr indent="0" marL="0">
              <a:buNone/>
            </a:pPr>
            <a:r>
              <a:rPr lang="en-US" sz="1100" dirty="0">
                <a:solidFill>
                  <a:schemeClr val="tx1"/>
                </a:solidFill>
              </a:rPr>
              <a:t>Retail and commerce</a:t>
            </a:r>
            <a:endParaRPr lang="en-US" sz="1100" dirty="0"/>
          </a:p>
        </p:txBody>
      </p:sp>
      <p:pic>
        <p:nvPicPr>
          <p:cNvPr id="36" name="cov-icon-188" descr="preencoded.png">    </p:cNvPr>
          <p:cNvPicPr>
            <a:picLocks noChangeAspect="1"/>
          </p:cNvPicPr>
          <p:nvPr/>
        </p:nvPicPr>
        <p:blipFill>
          <a:blip r:embed="rId4"/>
          <a:stretch>
            <a:fillRect/>
          </a:stretch>
        </p:blipFill>
        <p:spPr>
          <a:xfrm>
            <a:off x="6812280" y="4983480"/>
            <a:ext cx="219456" cy="219456"/>
          </a:xfrm>
          <a:prstGeom prst="rect">
            <a:avLst/>
          </a:prstGeom>
        </p:spPr>
      </p:pic>
      <p:sp>
        <p:nvSpPr>
          <p:cNvPr id="37" name="text-189"/>
          <p:cNvSpPr txBox="1"/>
          <p:nvPr/>
        </p:nvSpPr>
        <p:spPr>
          <a:xfrm>
            <a:off x="7141464" y="4956048"/>
            <a:ext cx="2011680" cy="274320"/>
          </a:xfrm>
          <a:prstGeom prst="rect">
            <a:avLst/>
          </a:prstGeom>
          <a:noFill/>
          <a:ln/>
        </p:spPr>
        <p:txBody>
          <a:bodyPr wrap="square" lIns="0" tIns="0" rIns="0" bIns="0" rtlCol="0" anchor="ctr"/>
          <a:lstStyle/>
          <a:p>
            <a:pPr indent="0" marL="0">
              <a:buNone/>
            </a:pPr>
            <a:r>
              <a:rPr lang="en-US" sz="1100" dirty="0">
                <a:solidFill>
                  <a:schemeClr val="tx1"/>
                </a:solidFill>
              </a:rPr>
              <a:t>B2B SaaS</a:t>
            </a:r>
            <a:endParaRPr lang="en-US" sz="1100" dirty="0"/>
          </a:p>
        </p:txBody>
      </p:sp>
      <p:pic>
        <p:nvPicPr>
          <p:cNvPr id="38" name="cov-icon-190" descr="preencoded.png">    </p:cNvPr>
          <p:cNvPicPr>
            <a:picLocks noChangeAspect="1"/>
          </p:cNvPicPr>
          <p:nvPr/>
        </p:nvPicPr>
        <p:blipFill>
          <a:blip r:embed="rId5"/>
          <a:stretch>
            <a:fillRect/>
          </a:stretch>
        </p:blipFill>
        <p:spPr>
          <a:xfrm>
            <a:off x="9189720" y="4983480"/>
            <a:ext cx="219456" cy="219456"/>
          </a:xfrm>
          <a:prstGeom prst="rect">
            <a:avLst/>
          </a:prstGeom>
        </p:spPr>
      </p:pic>
      <p:sp>
        <p:nvSpPr>
          <p:cNvPr id="39" name="text-191"/>
          <p:cNvSpPr txBox="1"/>
          <p:nvPr/>
        </p:nvSpPr>
        <p:spPr>
          <a:xfrm>
            <a:off x="9518904" y="4956048"/>
            <a:ext cx="2011680" cy="274320"/>
          </a:xfrm>
          <a:prstGeom prst="rect">
            <a:avLst/>
          </a:prstGeom>
          <a:noFill/>
          <a:ln/>
        </p:spPr>
        <p:txBody>
          <a:bodyPr wrap="square" lIns="0" tIns="0" rIns="0" bIns="0" rtlCol="0" anchor="ctr"/>
          <a:lstStyle/>
          <a:p>
            <a:pPr indent="0" marL="0">
              <a:buNone/>
            </a:pPr>
            <a:r>
              <a:rPr lang="en-US" sz="1100" dirty="0">
                <a:solidFill>
                  <a:schemeClr val="tx1"/>
                </a:solidFill>
              </a:rPr>
              <a:t>Public sector</a:t>
            </a:r>
            <a:endParaRPr lang="en-US" sz="1100" dirty="0"/>
          </a:p>
        </p:txBody>
      </p:sp>
      <p:pic>
        <p:nvPicPr>
          <p:cNvPr id="40" name="cov-icon-192" descr="preencoded.png">    </p:cNvPr>
          <p:cNvPicPr>
            <a:picLocks noChangeAspect="1"/>
          </p:cNvPicPr>
          <p:nvPr/>
        </p:nvPicPr>
        <p:blipFill>
          <a:blip r:embed="rId6"/>
          <a:stretch>
            <a:fillRect/>
          </a:stretch>
        </p:blipFill>
        <p:spPr>
          <a:xfrm>
            <a:off x="2057400" y="5422392"/>
            <a:ext cx="219456" cy="219456"/>
          </a:xfrm>
          <a:prstGeom prst="rect">
            <a:avLst/>
          </a:prstGeom>
        </p:spPr>
      </p:pic>
      <p:sp>
        <p:nvSpPr>
          <p:cNvPr id="41" name="text-193"/>
          <p:cNvSpPr txBox="1"/>
          <p:nvPr/>
        </p:nvSpPr>
        <p:spPr>
          <a:xfrm>
            <a:off x="2386584" y="5394960"/>
            <a:ext cx="2011680" cy="274320"/>
          </a:xfrm>
          <a:prstGeom prst="rect">
            <a:avLst/>
          </a:prstGeom>
          <a:noFill/>
          <a:ln/>
        </p:spPr>
        <p:txBody>
          <a:bodyPr wrap="square" lIns="0" tIns="0" rIns="0" bIns="0" rtlCol="0" anchor="ctr"/>
          <a:lstStyle/>
          <a:p>
            <a:pPr indent="0" marL="0">
              <a:buNone/>
            </a:pPr>
            <a:r>
              <a:rPr lang="en-US" sz="1100" dirty="0">
                <a:solidFill>
                  <a:schemeClr val="tx1"/>
                </a:solidFill>
              </a:rPr>
              <a:t>Manufacturing</a:t>
            </a:r>
            <a:endParaRPr lang="en-US" sz="1100" dirty="0"/>
          </a:p>
        </p:txBody>
      </p:sp>
      <p:pic>
        <p:nvPicPr>
          <p:cNvPr id="42" name="cov-icon-194" descr="preencoded.png">    </p:cNvPr>
          <p:cNvPicPr>
            <a:picLocks noChangeAspect="1"/>
          </p:cNvPicPr>
          <p:nvPr/>
        </p:nvPicPr>
        <p:blipFill>
          <a:blip r:embed="rId7"/>
          <a:stretch>
            <a:fillRect/>
          </a:stretch>
        </p:blipFill>
        <p:spPr>
          <a:xfrm>
            <a:off x="4434840" y="5422392"/>
            <a:ext cx="219456" cy="219456"/>
          </a:xfrm>
          <a:prstGeom prst="rect">
            <a:avLst/>
          </a:prstGeom>
        </p:spPr>
      </p:pic>
      <p:sp>
        <p:nvSpPr>
          <p:cNvPr id="43" name="text-195"/>
          <p:cNvSpPr txBox="1"/>
          <p:nvPr/>
        </p:nvSpPr>
        <p:spPr>
          <a:xfrm>
            <a:off x="4764024" y="5394960"/>
            <a:ext cx="2011680" cy="274320"/>
          </a:xfrm>
          <a:prstGeom prst="rect">
            <a:avLst/>
          </a:prstGeom>
          <a:noFill/>
          <a:ln/>
        </p:spPr>
        <p:txBody>
          <a:bodyPr wrap="square" lIns="0" tIns="0" rIns="0" bIns="0" rtlCol="0" anchor="ctr"/>
          <a:lstStyle/>
          <a:p>
            <a:pPr indent="0" marL="0">
              <a:buNone/>
            </a:pPr>
            <a:r>
              <a:rPr lang="en-US" sz="1100" dirty="0">
                <a:solidFill>
                  <a:schemeClr val="tx1"/>
                </a:solidFill>
              </a:rPr>
              <a:t>Logistics</a:t>
            </a:r>
            <a:endParaRPr lang="en-US" sz="1100" dirty="0"/>
          </a:p>
        </p:txBody>
      </p:sp>
      <p:pic>
        <p:nvPicPr>
          <p:cNvPr id="44" name="cov-icon-196" descr="preencoded.png">    </p:cNvPr>
          <p:cNvPicPr>
            <a:picLocks noChangeAspect="1"/>
          </p:cNvPicPr>
          <p:nvPr/>
        </p:nvPicPr>
        <p:blipFill>
          <a:blip r:embed="rId8"/>
          <a:stretch>
            <a:fillRect/>
          </a:stretch>
        </p:blipFill>
        <p:spPr>
          <a:xfrm>
            <a:off x="6812280" y="5422392"/>
            <a:ext cx="219456" cy="219456"/>
          </a:xfrm>
          <a:prstGeom prst="rect">
            <a:avLst/>
          </a:prstGeom>
        </p:spPr>
      </p:pic>
      <p:sp>
        <p:nvSpPr>
          <p:cNvPr id="45" name="text-197"/>
          <p:cNvSpPr txBox="1"/>
          <p:nvPr/>
        </p:nvSpPr>
        <p:spPr>
          <a:xfrm>
            <a:off x="7141464" y="5394960"/>
            <a:ext cx="2011680" cy="274320"/>
          </a:xfrm>
          <a:prstGeom prst="rect">
            <a:avLst/>
          </a:prstGeom>
          <a:noFill/>
          <a:ln/>
        </p:spPr>
        <p:txBody>
          <a:bodyPr wrap="square" lIns="0" tIns="0" rIns="0" bIns="0" rtlCol="0" anchor="ctr"/>
          <a:lstStyle/>
          <a:p>
            <a:pPr indent="0" marL="0">
              <a:buNone/>
            </a:pPr>
            <a:r>
              <a:rPr lang="en-US" sz="1100" dirty="0">
                <a:solidFill>
                  <a:schemeClr val="tx1"/>
                </a:solidFill>
              </a:rPr>
              <a:t>Marketing firms</a:t>
            </a:r>
            <a:endParaRPr lang="en-US" sz="1100" dirty="0"/>
          </a:p>
        </p:txBody>
      </p:sp>
      <p:pic>
        <p:nvPicPr>
          <p:cNvPr id="46" name="cov-icon-198" descr="preencoded.png">    </p:cNvPr>
          <p:cNvPicPr>
            <a:picLocks noChangeAspect="1"/>
          </p:cNvPicPr>
          <p:nvPr/>
        </p:nvPicPr>
        <p:blipFill>
          <a:blip r:embed="rId9"/>
          <a:stretch>
            <a:fillRect/>
          </a:stretch>
        </p:blipFill>
        <p:spPr>
          <a:xfrm>
            <a:off x="9189720" y="5422392"/>
            <a:ext cx="219456" cy="219456"/>
          </a:xfrm>
          <a:prstGeom prst="rect">
            <a:avLst/>
          </a:prstGeom>
        </p:spPr>
      </p:pic>
      <p:sp>
        <p:nvSpPr>
          <p:cNvPr id="47" name="text-199"/>
          <p:cNvSpPr txBox="1"/>
          <p:nvPr/>
        </p:nvSpPr>
        <p:spPr>
          <a:xfrm>
            <a:off x="9518904" y="5394960"/>
            <a:ext cx="2011680" cy="274320"/>
          </a:xfrm>
          <a:prstGeom prst="rect">
            <a:avLst/>
          </a:prstGeom>
          <a:noFill/>
          <a:ln/>
        </p:spPr>
        <p:txBody>
          <a:bodyPr wrap="square" lIns="0" tIns="0" rIns="0" bIns="0" rtlCol="0" anchor="ctr"/>
          <a:lstStyle/>
          <a:p>
            <a:pPr indent="0" marL="0">
              <a:buNone/>
            </a:pPr>
            <a:r>
              <a:rPr lang="en-US" sz="1100" dirty="0">
                <a:solidFill>
                  <a:schemeClr val="tx1"/>
                </a:solidFill>
              </a:rPr>
              <a:t>Healthcare and life sciences</a:t>
            </a:r>
            <a:endParaRPr lang="en-US" sz="1100" dirty="0"/>
          </a:p>
        </p:txBody>
      </p:sp>
      <p:sp>
        <p:nvSpPr>
          <p:cNvPr id="48" name="text-200"/>
          <p:cNvSpPr txBox="1"/>
          <p:nvPr/>
        </p:nvSpPr>
        <p:spPr>
          <a:xfrm>
            <a:off x="2057400" y="5897880"/>
            <a:ext cx="2743200" cy="274320"/>
          </a:xfrm>
          <a:prstGeom prst="rect">
            <a:avLst/>
          </a:prstGeom>
          <a:noFill/>
          <a:ln/>
        </p:spPr>
        <p:txBody>
          <a:bodyPr wrap="square" lIns="0" tIns="0" rIns="0" bIns="0" rtlCol="0" anchor="ctr"/>
          <a:lstStyle/>
          <a:p>
            <a:pPr indent="0" marL="0">
              <a:buNone/>
            </a:pPr>
            <a:r>
              <a:rPr lang="en-US" sz="1100" dirty="0">
                <a:solidFill>
                  <a:srgbClr val="1A7F8A"/>
                </a:solidFill>
              </a:rPr>
              <a:t>And yours.</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body" hasCustomPrompt="1"/>
          </p:nvPr>
        </p:nvSpPr>
        <p:spPr>
          <a:xfrm>
            <a:off x="777240" y="384048"/>
            <a:ext cx="6400800" cy="228600"/>
          </a:xfrm>
          <a:prstGeom prst="rect">
            <a:avLst/>
          </a:prstGeom>
          <a:noFill/>
          <a:ln/>
        </p:spPr>
        <p:txBody>
          <a:bodyPr wrap="square" lIns="0" tIns="0" rIns="0" bIns="0" rtlCol="0" anchor="ctr"/>
          <a:lstStyle/>
          <a:p>
            <a:pPr algn="l" indent="0" marL="0">
              <a:buNone/>
            </a:pPr>
            <a:r>
              <a:rPr lang="en-US" sz="900" spc="100" kern="0" dirty="0">
                <a:solidFill>
                  <a:srgbClr val="6B7780"/>
                </a:solidFill>
                <a:latin typeface="IBM Plex Mono" pitchFamily="34" charset="0"/>
                <a:ea typeface="IBM Plex Mono" pitchFamily="34" charset="-122"/>
                <a:cs typeface="IBM Plex Mono" pitchFamily="34" charset="-120"/>
              </a:rPr>
              <a:t>KEY USE CASES · DATA</a:t>
            </a:r>
            <a:endParaRPr lang="en-US" sz="900" dirty="0"/>
          </a:p>
        </p:txBody>
      </p:sp>
      <p:sp>
        <p:nvSpPr>
          <p:cNvPr id="3" name="Text 1"/>
          <p:cNvSpPr/>
          <p:nvPr>
            <p:ph idx="102" type="title" hasCustomPrompt="1"/>
          </p:nvPr>
        </p:nvSpPr>
        <p:spPr>
          <a:xfrm>
            <a:off x="777240" y="987552"/>
            <a:ext cx="7726680" cy="731520"/>
          </a:xfrm>
          <a:prstGeom prst="rect">
            <a:avLst/>
          </a:prstGeom>
          <a:noFill/>
          <a:ln/>
        </p:spPr>
        <p:txBody>
          <a:bodyPr wrap="square" lIns="0" tIns="0" rIns="0" bIns="0" rtlCol="0" anchor="t"/>
          <a:lstStyle/>
          <a:p>
            <a:pPr algn="l" indent="0" marL="0">
              <a:buNone/>
            </a:pPr>
            <a:r>
              <a:rPr lang="en-US" sz="2800" b="1" dirty="0">
                <a:solidFill>
                  <a:schemeClr val="tx1"/>
                </a:solidFill>
              </a:rPr>
              <a:t>Data: one trusted copy of your data.</a:t>
            </a:r>
            <a:endParaRPr lang="en-US" sz="2800" dirty="0"/>
          </a:p>
        </p:txBody>
      </p:sp>
      <p:sp>
        <p:nvSpPr>
          <p:cNvPr id="4" name="Text 1"/>
          <p:cNvSpPr/>
          <p:nvPr>
            <p:ph idx="103" type="body" hasCustomPrompt="1"/>
          </p:nvPr>
        </p:nvSpPr>
        <p:spPr>
          <a:xfrm>
            <a:off x="8503920" y="1024128"/>
            <a:ext cx="2910535" cy="822960"/>
          </a:xfrm>
          <a:prstGeom prst="rect">
            <a:avLst/>
          </a:prstGeom>
          <a:noFill/>
          <a:ln/>
        </p:spPr>
        <p:txBody>
          <a:bodyPr wrap="square" lIns="0" tIns="0" rIns="0" bIns="0" rtlCol="0" anchor="t"/>
          <a:lstStyle/>
          <a:p>
            <a:pPr algn="l" indent="0" marL="0">
              <a:lnSpc>
                <a:spcPct val="120000"/>
              </a:lnSpc>
              <a:buNone/>
            </a:pPr>
            <a:r>
              <a:rPr lang="en-US" sz="1050" dirty="0">
                <a:solidFill>
                  <a:srgbClr val="6B7780"/>
                </a:solidFill>
              </a:rPr>
              <a:t>Raw data in. Ready-to-use data out. Pipelines, storage and governance that give teams the right data at the right speed.</a:t>
            </a:r>
            <a:endParaRPr lang="en-US" sz="1050" dirty="0"/>
          </a:p>
        </p:txBody>
      </p:sp>
      <p:sp>
        <p:nvSpPr>
          <p:cNvPr id="5" name="page-num-201"/>
          <p:cNvSpPr txBox="1"/>
          <p:nvPr/>
        </p:nvSpPr>
        <p:spPr>
          <a:xfrm>
            <a:off x="10042855" y="384048"/>
            <a:ext cx="1371600" cy="228600"/>
          </a:xfrm>
          <a:prstGeom prst="rect">
            <a:avLst/>
          </a:prstGeom>
          <a:noFill/>
          <a:ln/>
        </p:spPr>
        <p:txBody>
          <a:bodyPr wrap="square" lIns="0" tIns="0" rIns="0" bIns="0" rtlCol="0" anchor="ctr"/>
          <a:lstStyle/>
          <a:p>
            <a:pPr algn="r" indent="0" marL="0">
              <a:buNone/>
            </a:pPr>
            <a:r>
              <a:rPr lang="en-US" sz="900" spc="100" kern="0" dirty="0">
                <a:solidFill>
                  <a:srgbClr val="6B7780"/>
                </a:solidFill>
                <a:latin typeface="IBM Plex Mono" pitchFamily="34" charset="0"/>
                <a:ea typeface="IBM Plex Mono" pitchFamily="34" charset="-122"/>
                <a:cs typeface="IBM Plex Mono" pitchFamily="34" charset="-120"/>
              </a:rPr>
              <a:t>08 / 13</a:t>
            </a:r>
            <a:endParaRPr lang="en-US" sz="900" dirty="0"/>
          </a:p>
        </p:txBody>
      </p:sp>
      <p:sp>
        <p:nvSpPr>
          <p:cNvPr id="6" name="progress"/>
          <p:cNvSpPr/>
          <p:nvPr/>
        </p:nvSpPr>
        <p:spPr>
          <a:xfrm>
            <a:off x="6556065" y="731520"/>
            <a:ext cx="1005840" cy="41148"/>
          </a:xfrm>
          <a:prstGeom prst="rect">
            <a:avLst/>
          </a:prstGeom>
          <a:solidFill>
            <a:schemeClr val="accent1"/>
          </a:solidFill>
          <a:ln/>
        </p:spPr>
      </p:sp>
      <p:sp>
        <p:nvSpPr>
          <p:cNvPr id="7" name="case-card-202"/>
          <p:cNvSpPr/>
          <p:nvPr/>
        </p:nvSpPr>
        <p:spPr>
          <a:xfrm>
            <a:off x="777240" y="1920240"/>
            <a:ext cx="3362858" cy="1828800"/>
          </a:xfrm>
          <a:prstGeom prst="roundRect">
            <a:avLst>
              <a:gd name="adj" fmla="val 4000"/>
            </a:avLst>
          </a:prstGeom>
          <a:solidFill>
            <a:srgbClr val="FFFFFF"/>
          </a:solidFill>
          <a:ln w="9525">
            <a:solidFill>
              <a:srgbClr val="D9DFE3"/>
            </a:solidFill>
            <a:prstDash val="solid"/>
          </a:ln>
        </p:spPr>
      </p:sp>
      <p:pic>
        <p:nvPicPr>
          <p:cNvPr id="8" name="photo-203" descr="preencoded.png">    </p:cNvPr>
          <p:cNvPicPr>
            <a:picLocks noChangeAspect="1"/>
          </p:cNvPicPr>
          <p:nvPr/>
        </p:nvPicPr>
        <p:blipFill>
          <a:blip r:embed="rId1"/>
          <a:stretch>
            <a:fillRect/>
          </a:stretch>
        </p:blipFill>
        <p:spPr>
          <a:xfrm>
            <a:off x="822960" y="1965960"/>
            <a:ext cx="1097280" cy="1737360"/>
          </a:xfrm>
          <a:prstGeom prst="rect">
            <a:avLst/>
          </a:prstGeom>
        </p:spPr>
      </p:pic>
      <p:sp>
        <p:nvSpPr>
          <p:cNvPr id="9" name="dot-204"/>
          <p:cNvSpPr/>
          <p:nvPr/>
        </p:nvSpPr>
        <p:spPr>
          <a:xfrm>
            <a:off x="2075688" y="2093976"/>
            <a:ext cx="82296" cy="82296"/>
          </a:xfrm>
          <a:prstGeom prst="ellipse">
            <a:avLst/>
          </a:prstGeom>
          <a:solidFill>
            <a:srgbClr val="1A7F8A"/>
          </a:solidFill>
          <a:ln/>
        </p:spPr>
      </p:sp>
      <p:sp>
        <p:nvSpPr>
          <p:cNvPr id="10" name="text-205"/>
          <p:cNvSpPr txBox="1"/>
          <p:nvPr/>
        </p:nvSpPr>
        <p:spPr>
          <a:xfrm>
            <a:off x="2231136" y="2039112"/>
            <a:ext cx="1918106" cy="182880"/>
          </a:xfrm>
          <a:prstGeom prst="rect">
            <a:avLst/>
          </a:prstGeom>
          <a:noFill/>
          <a:ln/>
        </p:spPr>
        <p:txBody>
          <a:bodyPr wrap="square" lIns="0" tIns="0" rIns="0" bIns="0" rtlCol="0" anchor="ctr"/>
          <a:lstStyle/>
          <a:p>
            <a:pPr indent="0" marL="0">
              <a:buNone/>
            </a:pPr>
            <a:r>
              <a:rPr lang="en-US" sz="700" spc="100" kern="0" dirty="0">
                <a:solidFill>
                  <a:srgbClr val="1A7F8A"/>
                </a:solidFill>
                <a:latin typeface="IBM Plex Mono" pitchFamily="34" charset="0"/>
                <a:ea typeface="IBM Plex Mono" pitchFamily="34" charset="-122"/>
                <a:cs typeface="IBM Plex Mono" pitchFamily="34" charset="-120"/>
              </a:rPr>
              <a:t>CLIENT RESULT</a:t>
            </a:r>
            <a:endParaRPr lang="en-US" sz="700" dirty="0"/>
          </a:p>
        </p:txBody>
      </p:sp>
      <p:sp>
        <p:nvSpPr>
          <p:cNvPr id="11" name="text-206"/>
          <p:cNvSpPr txBox="1"/>
          <p:nvPr/>
        </p:nvSpPr>
        <p:spPr>
          <a:xfrm>
            <a:off x="2075688" y="2304288"/>
            <a:ext cx="1918106" cy="585216"/>
          </a:xfrm>
          <a:prstGeom prst="rect">
            <a:avLst/>
          </a:prstGeom>
          <a:noFill/>
          <a:ln/>
        </p:spPr>
        <p:txBody>
          <a:bodyPr wrap="square" lIns="0" tIns="0" rIns="0" bIns="0" rtlCol="0" anchor="t"/>
          <a:lstStyle/>
          <a:p>
            <a:pPr indent="0" marL="0">
              <a:lnSpc>
                <a:spcPct val="105000"/>
              </a:lnSpc>
              <a:buNone/>
            </a:pPr>
            <a:r>
              <a:rPr lang="en-US" sz="1050" b="1" dirty="0">
                <a:solidFill>
                  <a:schemeClr val="tx1"/>
                </a:solidFill>
              </a:rPr>
              <a:t>Stop retyping every challan, e-way bill and invoice</a:t>
            </a:r>
            <a:endParaRPr lang="en-US" sz="1050" dirty="0"/>
          </a:p>
        </p:txBody>
      </p:sp>
      <p:sp>
        <p:nvSpPr>
          <p:cNvPr id="12" name="text-207"/>
          <p:cNvSpPr txBox="1"/>
          <p:nvPr/>
        </p:nvSpPr>
        <p:spPr>
          <a:xfrm>
            <a:off x="2075688" y="2907792"/>
            <a:ext cx="1918106" cy="274320"/>
          </a:xfrm>
          <a:prstGeom prst="rect">
            <a:avLst/>
          </a:prstGeom>
          <a:noFill/>
          <a:ln/>
        </p:spPr>
        <p:txBody>
          <a:bodyPr wrap="square" lIns="0" tIns="0" rIns="0" bIns="0" rtlCol="0" anchor="t"/>
          <a:lstStyle/>
          <a:p>
            <a:pPr indent="0" marL="0">
              <a:lnSpc>
                <a:spcPct val="110000"/>
              </a:lnSpc>
              <a:buNone/>
            </a:pPr>
            <a:r>
              <a:rPr lang="en-US" sz="850" dirty="0">
                <a:solidFill>
                  <a:srgbClr val="6B7780"/>
                </a:solidFill>
              </a:rPr>
              <a:t>One set of records, from indent to invoice</a:t>
            </a:r>
            <a:endParaRPr lang="en-US" sz="850" dirty="0"/>
          </a:p>
        </p:txBody>
      </p:sp>
      <p:sp>
        <p:nvSpPr>
          <p:cNvPr id="13" name="rule-208"/>
          <p:cNvSpPr/>
          <p:nvPr/>
        </p:nvSpPr>
        <p:spPr>
          <a:xfrm>
            <a:off x="2075688" y="3218688"/>
            <a:ext cx="1918106" cy="0"/>
          </a:xfrm>
          <a:prstGeom prst="line">
            <a:avLst/>
          </a:prstGeom>
          <a:noFill/>
          <a:ln w="9525">
            <a:solidFill>
              <a:srgbClr val="D9DFE3"/>
            </a:solidFill>
            <a:prstDash val="solid"/>
          </a:ln>
        </p:spPr>
      </p:sp>
      <p:sp>
        <p:nvSpPr>
          <p:cNvPr id="14" name="text-209"/>
          <p:cNvSpPr txBox="1"/>
          <p:nvPr/>
        </p:nvSpPr>
        <p:spPr>
          <a:xfrm>
            <a:off x="2075688" y="3255264"/>
            <a:ext cx="1918106" cy="256032"/>
          </a:xfrm>
          <a:prstGeom prst="rect">
            <a:avLst/>
          </a:prstGeom>
          <a:noFill/>
          <a:ln/>
        </p:spPr>
        <p:txBody>
          <a:bodyPr wrap="square" lIns="0" tIns="0" rIns="0" bIns="0" rtlCol="0" anchor="t"/>
          <a:lstStyle/>
          <a:p>
            <a:pPr indent="0" marL="0">
              <a:buNone/>
            </a:pPr>
            <a:r>
              <a:rPr lang="en-US" sz="1600" b="1" dirty="0">
                <a:solidFill>
                  <a:schemeClr val="accent1"/>
                </a:solidFill>
              </a:rPr>
              <a:t>8 modules</a:t>
            </a:r>
            <a:endParaRPr lang="en-US" sz="1600" dirty="0"/>
          </a:p>
        </p:txBody>
      </p:sp>
      <p:sp>
        <p:nvSpPr>
          <p:cNvPr id="15" name="text-210"/>
          <p:cNvSpPr txBox="1"/>
          <p:nvPr/>
        </p:nvSpPr>
        <p:spPr>
          <a:xfrm>
            <a:off x="2075688" y="3520440"/>
            <a:ext cx="1918106" cy="182880"/>
          </a:xfrm>
          <a:prstGeom prst="rect">
            <a:avLst/>
          </a:prstGeom>
          <a:noFill/>
          <a:ln/>
        </p:spPr>
        <p:txBody>
          <a:bodyPr wrap="square" lIns="0" tIns="0" rIns="0" bIns="0" rtlCol="0" anchor="t"/>
          <a:lstStyle/>
          <a:p>
            <a:pPr indent="0" marL="0">
              <a:buNone/>
            </a:pPr>
            <a:r>
              <a:rPr lang="en-US" sz="750" dirty="0">
                <a:solidFill>
                  <a:srgbClr val="6B7780"/>
                </a:solidFill>
              </a:rPr>
              <a:t>on one set of records, in Uloborus</a:t>
            </a:r>
            <a:endParaRPr lang="en-US" sz="750" dirty="0"/>
          </a:p>
        </p:txBody>
      </p:sp>
      <p:sp>
        <p:nvSpPr>
          <p:cNvPr id="16" name="case-card-211"/>
          <p:cNvSpPr/>
          <p:nvPr/>
        </p:nvSpPr>
        <p:spPr>
          <a:xfrm>
            <a:off x="4414418" y="1920240"/>
            <a:ext cx="3362858" cy="1828800"/>
          </a:xfrm>
          <a:prstGeom prst="roundRect">
            <a:avLst>
              <a:gd name="adj" fmla="val 4000"/>
            </a:avLst>
          </a:prstGeom>
          <a:solidFill>
            <a:srgbClr val="FFFFFF"/>
          </a:solidFill>
          <a:ln w="9525">
            <a:solidFill>
              <a:srgbClr val="D9DFE3"/>
            </a:solidFill>
            <a:prstDash val="solid"/>
          </a:ln>
        </p:spPr>
      </p:sp>
      <p:pic>
        <p:nvPicPr>
          <p:cNvPr id="17" name="photo-212" descr="preencoded.png">    </p:cNvPr>
          <p:cNvPicPr>
            <a:picLocks noChangeAspect="1"/>
          </p:cNvPicPr>
          <p:nvPr/>
        </p:nvPicPr>
        <p:blipFill>
          <a:blip r:embed="rId2"/>
          <a:stretch>
            <a:fillRect/>
          </a:stretch>
        </p:blipFill>
        <p:spPr>
          <a:xfrm>
            <a:off x="4460138" y="1965960"/>
            <a:ext cx="1097280" cy="1737360"/>
          </a:xfrm>
          <a:prstGeom prst="rect">
            <a:avLst/>
          </a:prstGeom>
        </p:spPr>
      </p:pic>
      <p:sp>
        <p:nvSpPr>
          <p:cNvPr id="18" name="dot-213"/>
          <p:cNvSpPr/>
          <p:nvPr/>
        </p:nvSpPr>
        <p:spPr>
          <a:xfrm>
            <a:off x="5712866" y="2093976"/>
            <a:ext cx="82296" cy="82296"/>
          </a:xfrm>
          <a:prstGeom prst="ellipse">
            <a:avLst/>
          </a:prstGeom>
          <a:solidFill>
            <a:srgbClr val="C4CCD1"/>
          </a:solidFill>
          <a:ln/>
        </p:spPr>
      </p:sp>
      <p:sp>
        <p:nvSpPr>
          <p:cNvPr id="19" name="text-214"/>
          <p:cNvSpPr txBox="1"/>
          <p:nvPr/>
        </p:nvSpPr>
        <p:spPr>
          <a:xfrm>
            <a:off x="5868314" y="2039112"/>
            <a:ext cx="1918106" cy="182880"/>
          </a:xfrm>
          <a:prstGeom prst="rect">
            <a:avLst/>
          </a:prstGeom>
          <a:noFill/>
          <a:ln/>
        </p:spPr>
        <p:txBody>
          <a:bodyPr wrap="square" lIns="0" tIns="0" rIns="0" bIns="0" rtlCol="0" anchor="ctr"/>
          <a:lstStyle/>
          <a:p>
            <a:pPr indent="0" marL="0">
              <a:buNone/>
            </a:pPr>
            <a:r>
              <a:rPr lang="en-US" sz="700" spc="100" kern="0" dirty="0">
                <a:solidFill>
                  <a:srgbClr val="93A0A8"/>
                </a:solidFill>
                <a:latin typeface="IBM Plex Mono" pitchFamily="34" charset="0"/>
                <a:ea typeface="IBM Plex Mono" pitchFamily="34" charset="-122"/>
                <a:cs typeface="IBM Plex Mono" pitchFamily="34" charset="-120"/>
              </a:rPr>
              <a:t>USE CASE</a:t>
            </a:r>
            <a:endParaRPr lang="en-US" sz="700" dirty="0"/>
          </a:p>
        </p:txBody>
      </p:sp>
      <p:sp>
        <p:nvSpPr>
          <p:cNvPr id="20" name="text-215"/>
          <p:cNvSpPr txBox="1"/>
          <p:nvPr/>
        </p:nvSpPr>
        <p:spPr>
          <a:xfrm>
            <a:off x="5712866" y="2304288"/>
            <a:ext cx="1918106" cy="585216"/>
          </a:xfrm>
          <a:prstGeom prst="rect">
            <a:avLst/>
          </a:prstGeom>
          <a:noFill/>
          <a:ln/>
        </p:spPr>
        <p:txBody>
          <a:bodyPr wrap="square" lIns="0" tIns="0" rIns="0" bIns="0" rtlCol="0" anchor="t"/>
          <a:lstStyle/>
          <a:p>
            <a:pPr indent="0" marL="0">
              <a:lnSpc>
                <a:spcPct val="105000"/>
              </a:lnSpc>
              <a:buNone/>
            </a:pPr>
            <a:r>
              <a:rPr lang="en-US" sz="1050" b="1" dirty="0">
                <a:solidFill>
                  <a:schemeClr val="tx1"/>
                </a:solidFill>
              </a:rPr>
              <a:t>Know where every KPI on the dashboard comes from</a:t>
            </a:r>
            <a:endParaRPr lang="en-US" sz="1050" dirty="0"/>
          </a:p>
        </p:txBody>
      </p:sp>
      <p:sp>
        <p:nvSpPr>
          <p:cNvPr id="21" name="text-216"/>
          <p:cNvSpPr txBox="1"/>
          <p:nvPr/>
        </p:nvSpPr>
        <p:spPr>
          <a:xfrm>
            <a:off x="5712866" y="2907792"/>
            <a:ext cx="1918106" cy="274320"/>
          </a:xfrm>
          <a:prstGeom prst="rect">
            <a:avLst/>
          </a:prstGeom>
          <a:noFill/>
          <a:ln/>
        </p:spPr>
        <p:txBody>
          <a:bodyPr wrap="square" lIns="0" tIns="0" rIns="0" bIns="0" rtlCol="0" anchor="t"/>
          <a:lstStyle/>
          <a:p>
            <a:pPr indent="0" marL="0">
              <a:lnSpc>
                <a:spcPct val="110000"/>
              </a:lnSpc>
              <a:buNone/>
            </a:pPr>
            <a:r>
              <a:rPr lang="en-US" sz="850" dirty="0">
                <a:solidFill>
                  <a:srgbClr val="6B7780"/>
                </a:solidFill>
              </a:rPr>
              <a:t>KPI traceability, from the number to the records</a:t>
            </a:r>
            <a:endParaRPr lang="en-US" sz="850" dirty="0"/>
          </a:p>
        </p:txBody>
      </p:sp>
      <p:sp>
        <p:nvSpPr>
          <p:cNvPr id="22" name="case-card-217"/>
          <p:cNvSpPr/>
          <p:nvPr/>
        </p:nvSpPr>
        <p:spPr>
          <a:xfrm>
            <a:off x="8051597" y="1920240"/>
            <a:ext cx="3362858" cy="1828800"/>
          </a:xfrm>
          <a:prstGeom prst="roundRect">
            <a:avLst>
              <a:gd name="adj" fmla="val 4000"/>
            </a:avLst>
          </a:prstGeom>
          <a:solidFill>
            <a:srgbClr val="FFFFFF"/>
          </a:solidFill>
          <a:ln w="9525">
            <a:solidFill>
              <a:srgbClr val="D9DFE3"/>
            </a:solidFill>
            <a:prstDash val="solid"/>
          </a:ln>
        </p:spPr>
      </p:sp>
      <p:pic>
        <p:nvPicPr>
          <p:cNvPr id="23" name="photo-218" descr="preencoded.png">    </p:cNvPr>
          <p:cNvPicPr>
            <a:picLocks noChangeAspect="1"/>
          </p:cNvPicPr>
          <p:nvPr/>
        </p:nvPicPr>
        <p:blipFill>
          <a:blip r:embed="rId3"/>
          <a:stretch>
            <a:fillRect/>
          </a:stretch>
        </p:blipFill>
        <p:spPr>
          <a:xfrm>
            <a:off x="8097317" y="1965960"/>
            <a:ext cx="1097280" cy="1737360"/>
          </a:xfrm>
          <a:prstGeom prst="rect">
            <a:avLst/>
          </a:prstGeom>
        </p:spPr>
      </p:pic>
      <p:sp>
        <p:nvSpPr>
          <p:cNvPr id="24" name="dot-219"/>
          <p:cNvSpPr/>
          <p:nvPr/>
        </p:nvSpPr>
        <p:spPr>
          <a:xfrm>
            <a:off x="9350045" y="2093976"/>
            <a:ext cx="82296" cy="82296"/>
          </a:xfrm>
          <a:prstGeom prst="ellipse">
            <a:avLst/>
          </a:prstGeom>
          <a:solidFill>
            <a:srgbClr val="C4CCD1"/>
          </a:solidFill>
          <a:ln/>
        </p:spPr>
      </p:sp>
      <p:sp>
        <p:nvSpPr>
          <p:cNvPr id="25" name="text-220"/>
          <p:cNvSpPr txBox="1"/>
          <p:nvPr/>
        </p:nvSpPr>
        <p:spPr>
          <a:xfrm>
            <a:off x="9505493" y="2039112"/>
            <a:ext cx="1918106" cy="182880"/>
          </a:xfrm>
          <a:prstGeom prst="rect">
            <a:avLst/>
          </a:prstGeom>
          <a:noFill/>
          <a:ln/>
        </p:spPr>
        <p:txBody>
          <a:bodyPr wrap="square" lIns="0" tIns="0" rIns="0" bIns="0" rtlCol="0" anchor="ctr"/>
          <a:lstStyle/>
          <a:p>
            <a:pPr indent="0" marL="0">
              <a:buNone/>
            </a:pPr>
            <a:r>
              <a:rPr lang="en-US" sz="700" spc="100" kern="0" dirty="0">
                <a:solidFill>
                  <a:srgbClr val="93A0A8"/>
                </a:solidFill>
                <a:latin typeface="IBM Plex Mono" pitchFamily="34" charset="0"/>
                <a:ea typeface="IBM Plex Mono" pitchFamily="34" charset="-122"/>
                <a:cs typeface="IBM Plex Mono" pitchFamily="34" charset="-120"/>
              </a:rPr>
              <a:t>USE CASE</a:t>
            </a:r>
            <a:endParaRPr lang="en-US" sz="700" dirty="0"/>
          </a:p>
        </p:txBody>
      </p:sp>
      <p:sp>
        <p:nvSpPr>
          <p:cNvPr id="26" name="text-221"/>
          <p:cNvSpPr txBox="1"/>
          <p:nvPr/>
        </p:nvSpPr>
        <p:spPr>
          <a:xfrm>
            <a:off x="9350045" y="2304288"/>
            <a:ext cx="1918106" cy="585216"/>
          </a:xfrm>
          <a:prstGeom prst="rect">
            <a:avLst/>
          </a:prstGeom>
          <a:noFill/>
          <a:ln/>
        </p:spPr>
        <p:txBody>
          <a:bodyPr wrap="square" lIns="0" tIns="0" rIns="0" bIns="0" rtlCol="0" anchor="t"/>
          <a:lstStyle/>
          <a:p>
            <a:pPr indent="0" marL="0">
              <a:lnSpc>
                <a:spcPct val="105000"/>
              </a:lnSpc>
              <a:buNone/>
            </a:pPr>
            <a:r>
              <a:rPr lang="en-US" sz="1050" b="1" dirty="0">
                <a:solidFill>
                  <a:schemeClr val="tx1"/>
                </a:solidFill>
              </a:rPr>
              <a:t>Get 12 systems into one place without a data team</a:t>
            </a:r>
            <a:endParaRPr lang="en-US" sz="1050" dirty="0"/>
          </a:p>
        </p:txBody>
      </p:sp>
      <p:sp>
        <p:nvSpPr>
          <p:cNvPr id="27" name="text-222"/>
          <p:cNvSpPr txBox="1"/>
          <p:nvPr/>
        </p:nvSpPr>
        <p:spPr>
          <a:xfrm>
            <a:off x="9350045" y="2907792"/>
            <a:ext cx="1918106" cy="274320"/>
          </a:xfrm>
          <a:prstGeom prst="rect">
            <a:avLst/>
          </a:prstGeom>
          <a:noFill/>
          <a:ln/>
        </p:spPr>
        <p:txBody>
          <a:bodyPr wrap="square" lIns="0" tIns="0" rIns="0" bIns="0" rtlCol="0" anchor="t"/>
          <a:lstStyle/>
          <a:p>
            <a:pPr indent="0" marL="0">
              <a:lnSpc>
                <a:spcPct val="110000"/>
              </a:lnSpc>
              <a:buNone/>
            </a:pPr>
            <a:r>
              <a:rPr lang="en-US" sz="850" dirty="0">
                <a:solidFill>
                  <a:srgbClr val="6B7780"/>
                </a:solidFill>
              </a:rPr>
              <a:t>Every source landed and governed in weeks</a:t>
            </a:r>
            <a:endParaRPr lang="en-US" sz="850" dirty="0"/>
          </a:p>
        </p:txBody>
      </p:sp>
      <p:sp>
        <p:nvSpPr>
          <p:cNvPr id="28" name="case-card-223"/>
          <p:cNvSpPr/>
          <p:nvPr/>
        </p:nvSpPr>
        <p:spPr>
          <a:xfrm>
            <a:off x="777240" y="3931920"/>
            <a:ext cx="3362858" cy="1828800"/>
          </a:xfrm>
          <a:prstGeom prst="roundRect">
            <a:avLst>
              <a:gd name="adj" fmla="val 4000"/>
            </a:avLst>
          </a:prstGeom>
          <a:solidFill>
            <a:srgbClr val="FFFFFF"/>
          </a:solidFill>
          <a:ln w="9525">
            <a:solidFill>
              <a:srgbClr val="D9DFE3"/>
            </a:solidFill>
            <a:prstDash val="solid"/>
          </a:ln>
        </p:spPr>
      </p:sp>
      <p:pic>
        <p:nvPicPr>
          <p:cNvPr id="29" name="photo-224" descr="preencoded.png">    </p:cNvPr>
          <p:cNvPicPr>
            <a:picLocks noChangeAspect="1"/>
          </p:cNvPicPr>
          <p:nvPr/>
        </p:nvPicPr>
        <p:blipFill>
          <a:blip r:embed="rId4"/>
          <a:stretch>
            <a:fillRect/>
          </a:stretch>
        </p:blipFill>
        <p:spPr>
          <a:xfrm>
            <a:off x="822960" y="3977640"/>
            <a:ext cx="1097280" cy="1737360"/>
          </a:xfrm>
          <a:prstGeom prst="rect">
            <a:avLst/>
          </a:prstGeom>
        </p:spPr>
      </p:pic>
      <p:sp>
        <p:nvSpPr>
          <p:cNvPr id="30" name="dot-225"/>
          <p:cNvSpPr/>
          <p:nvPr/>
        </p:nvSpPr>
        <p:spPr>
          <a:xfrm>
            <a:off x="2075688" y="4105656"/>
            <a:ext cx="82296" cy="82296"/>
          </a:xfrm>
          <a:prstGeom prst="ellipse">
            <a:avLst/>
          </a:prstGeom>
          <a:solidFill>
            <a:srgbClr val="C4CCD1"/>
          </a:solidFill>
          <a:ln/>
        </p:spPr>
      </p:sp>
      <p:sp>
        <p:nvSpPr>
          <p:cNvPr id="31" name="text-226"/>
          <p:cNvSpPr txBox="1"/>
          <p:nvPr/>
        </p:nvSpPr>
        <p:spPr>
          <a:xfrm>
            <a:off x="2231136" y="4050792"/>
            <a:ext cx="1918106" cy="182880"/>
          </a:xfrm>
          <a:prstGeom prst="rect">
            <a:avLst/>
          </a:prstGeom>
          <a:noFill/>
          <a:ln/>
        </p:spPr>
        <p:txBody>
          <a:bodyPr wrap="square" lIns="0" tIns="0" rIns="0" bIns="0" rtlCol="0" anchor="ctr"/>
          <a:lstStyle/>
          <a:p>
            <a:pPr indent="0" marL="0">
              <a:buNone/>
            </a:pPr>
            <a:r>
              <a:rPr lang="en-US" sz="700" spc="100" kern="0" dirty="0">
                <a:solidFill>
                  <a:srgbClr val="93A0A8"/>
                </a:solidFill>
                <a:latin typeface="IBM Plex Mono" pitchFamily="34" charset="0"/>
                <a:ea typeface="IBM Plex Mono" pitchFamily="34" charset="-122"/>
                <a:cs typeface="IBM Plex Mono" pitchFamily="34" charset="-120"/>
              </a:rPr>
              <a:t>USE CASE</a:t>
            </a:r>
            <a:endParaRPr lang="en-US" sz="700" dirty="0"/>
          </a:p>
        </p:txBody>
      </p:sp>
      <p:sp>
        <p:nvSpPr>
          <p:cNvPr id="32" name="text-227"/>
          <p:cNvSpPr txBox="1"/>
          <p:nvPr/>
        </p:nvSpPr>
        <p:spPr>
          <a:xfrm>
            <a:off x="2075688" y="4315968"/>
            <a:ext cx="1918106" cy="585216"/>
          </a:xfrm>
          <a:prstGeom prst="rect">
            <a:avLst/>
          </a:prstGeom>
          <a:noFill/>
          <a:ln/>
        </p:spPr>
        <p:txBody>
          <a:bodyPr wrap="square" lIns="0" tIns="0" rIns="0" bIns="0" rtlCol="0" anchor="t"/>
          <a:lstStyle/>
          <a:p>
            <a:pPr indent="0" marL="0">
              <a:lnSpc>
                <a:spcPct val="105000"/>
              </a:lnSpc>
              <a:buNone/>
            </a:pPr>
            <a:r>
              <a:rPr lang="en-US" sz="1050" b="1" dirty="0">
                <a:solidFill>
                  <a:schemeClr val="tx1"/>
                </a:solidFill>
              </a:rPr>
              <a:t>Stop month-end close eating two weeks of spreadsheets</a:t>
            </a:r>
            <a:endParaRPr lang="en-US" sz="1050" dirty="0"/>
          </a:p>
        </p:txBody>
      </p:sp>
      <p:sp>
        <p:nvSpPr>
          <p:cNvPr id="33" name="text-228"/>
          <p:cNvSpPr txBox="1"/>
          <p:nvPr/>
        </p:nvSpPr>
        <p:spPr>
          <a:xfrm>
            <a:off x="2075688" y="4919472"/>
            <a:ext cx="1918106" cy="274320"/>
          </a:xfrm>
          <a:prstGeom prst="rect">
            <a:avLst/>
          </a:prstGeom>
          <a:noFill/>
          <a:ln/>
        </p:spPr>
        <p:txBody>
          <a:bodyPr wrap="square" lIns="0" tIns="0" rIns="0" bIns="0" rtlCol="0" anchor="t"/>
          <a:lstStyle/>
          <a:p>
            <a:pPr indent="0" marL="0">
              <a:lnSpc>
                <a:spcPct val="110000"/>
              </a:lnSpc>
              <a:buNone/>
            </a:pPr>
            <a:r>
              <a:rPr lang="en-US" sz="850" dirty="0">
                <a:solidFill>
                  <a:srgbClr val="6B7780"/>
                </a:solidFill>
              </a:rPr>
              <a:t>Finance pipelines, reconciled every day</a:t>
            </a:r>
            <a:endParaRPr lang="en-US" sz="850" dirty="0"/>
          </a:p>
        </p:txBody>
      </p:sp>
      <p:sp>
        <p:nvSpPr>
          <p:cNvPr id="34" name="case-card-229"/>
          <p:cNvSpPr/>
          <p:nvPr/>
        </p:nvSpPr>
        <p:spPr>
          <a:xfrm>
            <a:off x="4414418" y="3931920"/>
            <a:ext cx="3362858" cy="1828800"/>
          </a:xfrm>
          <a:prstGeom prst="roundRect">
            <a:avLst>
              <a:gd name="adj" fmla="val 4000"/>
            </a:avLst>
          </a:prstGeom>
          <a:solidFill>
            <a:srgbClr val="FFFFFF"/>
          </a:solidFill>
          <a:ln w="9525">
            <a:solidFill>
              <a:srgbClr val="D9DFE3"/>
            </a:solidFill>
            <a:prstDash val="solid"/>
          </a:ln>
        </p:spPr>
      </p:sp>
      <p:pic>
        <p:nvPicPr>
          <p:cNvPr id="35" name="photo-230" descr="preencoded.png">    </p:cNvPr>
          <p:cNvPicPr>
            <a:picLocks noChangeAspect="1"/>
          </p:cNvPicPr>
          <p:nvPr/>
        </p:nvPicPr>
        <p:blipFill>
          <a:blip r:embed="rId5"/>
          <a:stretch>
            <a:fillRect/>
          </a:stretch>
        </p:blipFill>
        <p:spPr>
          <a:xfrm>
            <a:off x="4460138" y="3977640"/>
            <a:ext cx="1097280" cy="1737360"/>
          </a:xfrm>
          <a:prstGeom prst="rect">
            <a:avLst/>
          </a:prstGeom>
        </p:spPr>
      </p:pic>
      <p:sp>
        <p:nvSpPr>
          <p:cNvPr id="36" name="dot-231"/>
          <p:cNvSpPr/>
          <p:nvPr/>
        </p:nvSpPr>
        <p:spPr>
          <a:xfrm>
            <a:off x="5712866" y="4105656"/>
            <a:ext cx="82296" cy="82296"/>
          </a:xfrm>
          <a:prstGeom prst="ellipse">
            <a:avLst/>
          </a:prstGeom>
          <a:solidFill>
            <a:srgbClr val="C4CCD1"/>
          </a:solidFill>
          <a:ln/>
        </p:spPr>
      </p:sp>
      <p:sp>
        <p:nvSpPr>
          <p:cNvPr id="37" name="text-232"/>
          <p:cNvSpPr txBox="1"/>
          <p:nvPr/>
        </p:nvSpPr>
        <p:spPr>
          <a:xfrm>
            <a:off x="5868314" y="4050792"/>
            <a:ext cx="1918106" cy="182880"/>
          </a:xfrm>
          <a:prstGeom prst="rect">
            <a:avLst/>
          </a:prstGeom>
          <a:noFill/>
          <a:ln/>
        </p:spPr>
        <p:txBody>
          <a:bodyPr wrap="square" lIns="0" tIns="0" rIns="0" bIns="0" rtlCol="0" anchor="ctr"/>
          <a:lstStyle/>
          <a:p>
            <a:pPr indent="0" marL="0">
              <a:buNone/>
            </a:pPr>
            <a:r>
              <a:rPr lang="en-US" sz="700" spc="100" kern="0" dirty="0">
                <a:solidFill>
                  <a:srgbClr val="93A0A8"/>
                </a:solidFill>
                <a:latin typeface="IBM Plex Mono" pitchFamily="34" charset="0"/>
                <a:ea typeface="IBM Plex Mono" pitchFamily="34" charset="-122"/>
                <a:cs typeface="IBM Plex Mono" pitchFamily="34" charset="-120"/>
              </a:rPr>
              <a:t>USE CASE</a:t>
            </a:r>
            <a:endParaRPr lang="en-US" sz="700" dirty="0"/>
          </a:p>
        </p:txBody>
      </p:sp>
      <p:sp>
        <p:nvSpPr>
          <p:cNvPr id="38" name="text-233"/>
          <p:cNvSpPr txBox="1"/>
          <p:nvPr/>
        </p:nvSpPr>
        <p:spPr>
          <a:xfrm>
            <a:off x="5712866" y="4315968"/>
            <a:ext cx="1918106" cy="585216"/>
          </a:xfrm>
          <a:prstGeom prst="rect">
            <a:avLst/>
          </a:prstGeom>
          <a:noFill/>
          <a:ln/>
        </p:spPr>
        <p:txBody>
          <a:bodyPr wrap="square" lIns="0" tIns="0" rIns="0" bIns="0" rtlCol="0" anchor="t"/>
          <a:lstStyle/>
          <a:p>
            <a:pPr indent="0" marL="0">
              <a:lnSpc>
                <a:spcPct val="105000"/>
              </a:lnSpc>
              <a:buNone/>
            </a:pPr>
            <a:r>
              <a:rPr lang="en-US" sz="1050" b="1" dirty="0">
                <a:solidFill>
                  <a:schemeClr val="tx1"/>
                </a:solidFill>
              </a:rPr>
              <a:t>Bring every machine on the floor into one data store</a:t>
            </a:r>
            <a:endParaRPr lang="en-US" sz="1050" dirty="0"/>
          </a:p>
        </p:txBody>
      </p:sp>
      <p:sp>
        <p:nvSpPr>
          <p:cNvPr id="39" name="text-234"/>
          <p:cNvSpPr txBox="1"/>
          <p:nvPr/>
        </p:nvSpPr>
        <p:spPr>
          <a:xfrm>
            <a:off x="5712866" y="4919472"/>
            <a:ext cx="1918106" cy="274320"/>
          </a:xfrm>
          <a:prstGeom prst="rect">
            <a:avLst/>
          </a:prstGeom>
          <a:noFill/>
          <a:ln/>
        </p:spPr>
        <p:txBody>
          <a:bodyPr wrap="square" lIns="0" tIns="0" rIns="0" bIns="0" rtlCol="0" anchor="t"/>
          <a:lstStyle/>
          <a:p>
            <a:pPr indent="0" marL="0">
              <a:lnSpc>
                <a:spcPct val="110000"/>
              </a:lnSpc>
              <a:buNone/>
            </a:pPr>
            <a:r>
              <a:rPr lang="en-US" sz="850" dirty="0">
                <a:solidFill>
                  <a:srgbClr val="6B7780"/>
                </a:solidFill>
              </a:rPr>
              <a:t>Sensor and PLC data, ready for analysis</a:t>
            </a:r>
            <a:endParaRPr lang="en-US" sz="850" dirty="0"/>
          </a:p>
        </p:txBody>
      </p:sp>
      <p:sp>
        <p:nvSpPr>
          <p:cNvPr id="40" name="case-card-235"/>
          <p:cNvSpPr/>
          <p:nvPr/>
        </p:nvSpPr>
        <p:spPr>
          <a:xfrm>
            <a:off x="8051597" y="3931920"/>
            <a:ext cx="3362858" cy="1828800"/>
          </a:xfrm>
          <a:prstGeom prst="roundRect">
            <a:avLst>
              <a:gd name="adj" fmla="val 4000"/>
            </a:avLst>
          </a:prstGeom>
          <a:solidFill>
            <a:srgbClr val="FFFFFF"/>
          </a:solidFill>
          <a:ln w="9525">
            <a:solidFill>
              <a:srgbClr val="D9DFE3"/>
            </a:solidFill>
            <a:prstDash val="solid"/>
          </a:ln>
        </p:spPr>
      </p:sp>
      <p:pic>
        <p:nvPicPr>
          <p:cNvPr id="41" name="photo-236" descr="preencoded.png">    </p:cNvPr>
          <p:cNvPicPr>
            <a:picLocks noChangeAspect="1"/>
          </p:cNvPicPr>
          <p:nvPr/>
        </p:nvPicPr>
        <p:blipFill>
          <a:blip r:embed="rId6"/>
          <a:stretch>
            <a:fillRect/>
          </a:stretch>
        </p:blipFill>
        <p:spPr>
          <a:xfrm>
            <a:off x="8097317" y="3977640"/>
            <a:ext cx="1097280" cy="1737360"/>
          </a:xfrm>
          <a:prstGeom prst="rect">
            <a:avLst/>
          </a:prstGeom>
        </p:spPr>
      </p:pic>
      <p:sp>
        <p:nvSpPr>
          <p:cNvPr id="42" name="dot-237"/>
          <p:cNvSpPr/>
          <p:nvPr/>
        </p:nvSpPr>
        <p:spPr>
          <a:xfrm>
            <a:off x="9350045" y="4105656"/>
            <a:ext cx="82296" cy="82296"/>
          </a:xfrm>
          <a:prstGeom prst="ellipse">
            <a:avLst/>
          </a:prstGeom>
          <a:solidFill>
            <a:srgbClr val="C4CCD1"/>
          </a:solidFill>
          <a:ln/>
        </p:spPr>
      </p:sp>
      <p:sp>
        <p:nvSpPr>
          <p:cNvPr id="43" name="text-238"/>
          <p:cNvSpPr txBox="1"/>
          <p:nvPr/>
        </p:nvSpPr>
        <p:spPr>
          <a:xfrm>
            <a:off x="9505493" y="4050792"/>
            <a:ext cx="1918106" cy="182880"/>
          </a:xfrm>
          <a:prstGeom prst="rect">
            <a:avLst/>
          </a:prstGeom>
          <a:noFill/>
          <a:ln/>
        </p:spPr>
        <p:txBody>
          <a:bodyPr wrap="square" lIns="0" tIns="0" rIns="0" bIns="0" rtlCol="0" anchor="ctr"/>
          <a:lstStyle/>
          <a:p>
            <a:pPr indent="0" marL="0">
              <a:buNone/>
            </a:pPr>
            <a:r>
              <a:rPr lang="en-US" sz="700" spc="100" kern="0" dirty="0">
                <a:solidFill>
                  <a:srgbClr val="93A0A8"/>
                </a:solidFill>
                <a:latin typeface="IBM Plex Mono" pitchFamily="34" charset="0"/>
                <a:ea typeface="IBM Plex Mono" pitchFamily="34" charset="-122"/>
                <a:cs typeface="IBM Plex Mono" pitchFamily="34" charset="-120"/>
              </a:rPr>
              <a:t>USE CASE</a:t>
            </a:r>
            <a:endParaRPr lang="en-US" sz="700" dirty="0"/>
          </a:p>
        </p:txBody>
      </p:sp>
      <p:sp>
        <p:nvSpPr>
          <p:cNvPr id="44" name="text-239"/>
          <p:cNvSpPr txBox="1"/>
          <p:nvPr/>
        </p:nvSpPr>
        <p:spPr>
          <a:xfrm>
            <a:off x="9350045" y="4315968"/>
            <a:ext cx="1918106" cy="585216"/>
          </a:xfrm>
          <a:prstGeom prst="rect">
            <a:avLst/>
          </a:prstGeom>
          <a:noFill/>
          <a:ln/>
        </p:spPr>
        <p:txBody>
          <a:bodyPr wrap="square" lIns="0" tIns="0" rIns="0" bIns="0" rtlCol="0" anchor="t"/>
          <a:lstStyle/>
          <a:p>
            <a:pPr indent="0" marL="0">
              <a:lnSpc>
                <a:spcPct val="105000"/>
              </a:lnSpc>
              <a:buNone/>
            </a:pPr>
            <a:r>
              <a:rPr lang="en-US" sz="1050" b="1" dirty="0">
                <a:solidFill>
                  <a:schemeClr val="tx1"/>
                </a:solidFill>
              </a:rPr>
              <a:t>Make calls, images and video searchable</a:t>
            </a:r>
            <a:endParaRPr lang="en-US" sz="1050" dirty="0"/>
          </a:p>
        </p:txBody>
      </p:sp>
      <p:sp>
        <p:nvSpPr>
          <p:cNvPr id="45" name="text-240"/>
          <p:cNvSpPr txBox="1"/>
          <p:nvPr/>
        </p:nvSpPr>
        <p:spPr>
          <a:xfrm>
            <a:off x="9350045" y="4919472"/>
            <a:ext cx="1918106" cy="274320"/>
          </a:xfrm>
          <a:prstGeom prst="rect">
            <a:avLst/>
          </a:prstGeom>
          <a:noFill/>
          <a:ln/>
        </p:spPr>
        <p:txBody>
          <a:bodyPr wrap="square" lIns="0" tIns="0" rIns="0" bIns="0" rtlCol="0" anchor="t"/>
          <a:lstStyle/>
          <a:p>
            <a:pPr indent="0" marL="0">
              <a:lnSpc>
                <a:spcPct val="110000"/>
              </a:lnSpc>
              <a:buNone/>
            </a:pPr>
            <a:r>
              <a:rPr lang="en-US" sz="850" dirty="0">
                <a:solidFill>
                  <a:srgbClr val="6B7780"/>
                </a:solidFill>
              </a:rPr>
              <a:t>Unstructured data, ready to use</a:t>
            </a:r>
            <a:endParaRPr lang="en-US" sz="850" dirty="0"/>
          </a:p>
        </p:txBody>
      </p:sp>
      <p:sp>
        <p:nvSpPr>
          <p:cNvPr id="46" name="text-241"/>
          <p:cNvSpPr txBox="1"/>
          <p:nvPr/>
        </p:nvSpPr>
        <p:spPr>
          <a:xfrm>
            <a:off x="777240" y="6053328"/>
            <a:ext cx="6400800" cy="228600"/>
          </a:xfrm>
          <a:prstGeom prst="rect">
            <a:avLst/>
          </a:prstGeom>
          <a:noFill/>
          <a:ln/>
        </p:spPr>
        <p:txBody>
          <a:bodyPr wrap="square" lIns="0" tIns="0" rIns="0" bIns="0" rtlCol="0" anchor="ctr"/>
          <a:lstStyle/>
          <a:p>
            <a:pPr indent="0" marL="0">
              <a:buNone/>
            </a:pPr>
            <a:r>
              <a:rPr lang="en-US" sz="900" dirty="0">
                <a:solidFill>
                  <a:srgbClr val="6B7780"/>
                </a:solidFill>
              </a:rPr>
              <a:t>6 of 10 data use cases shown. Each has its own page on woodfrog.tech/work.</a:t>
            </a:r>
            <a:endParaRPr lang="en-US" sz="900" dirty="0"/>
          </a:p>
        </p:txBody>
      </p:sp>
      <p:sp>
        <p:nvSpPr>
          <p:cNvPr id="47" name="lg-242"/>
          <p:cNvSpPr/>
          <p:nvPr/>
        </p:nvSpPr>
        <p:spPr>
          <a:xfrm>
            <a:off x="7589520" y="6135624"/>
            <a:ext cx="82296" cy="82296"/>
          </a:xfrm>
          <a:prstGeom prst="ellipse">
            <a:avLst/>
          </a:prstGeom>
          <a:solidFill>
            <a:srgbClr val="1A7F8A"/>
          </a:solidFill>
          <a:ln/>
        </p:spPr>
      </p:sp>
      <p:sp>
        <p:nvSpPr>
          <p:cNvPr id="48" name="text-243"/>
          <p:cNvSpPr txBox="1"/>
          <p:nvPr/>
        </p:nvSpPr>
        <p:spPr>
          <a:xfrm>
            <a:off x="7726680" y="6053328"/>
            <a:ext cx="1645920" cy="228600"/>
          </a:xfrm>
          <a:prstGeom prst="rect">
            <a:avLst/>
          </a:prstGeom>
          <a:noFill/>
          <a:ln/>
        </p:spPr>
        <p:txBody>
          <a:bodyPr wrap="square" lIns="0" tIns="0" rIns="0" bIns="0" rtlCol="0" anchor="ctr"/>
          <a:lstStyle/>
          <a:p>
            <a:pPr indent="0" marL="0">
              <a:buNone/>
            </a:pPr>
            <a:r>
              <a:rPr lang="en-US" sz="850" dirty="0">
                <a:solidFill>
                  <a:srgbClr val="6B7780"/>
                </a:solidFill>
              </a:rPr>
              <a:t>Client result, published</a:t>
            </a:r>
            <a:endParaRPr lang="en-US" sz="850" dirty="0"/>
          </a:p>
        </p:txBody>
      </p:sp>
      <p:sp>
        <p:nvSpPr>
          <p:cNvPr id="49" name="lg-244"/>
          <p:cNvSpPr/>
          <p:nvPr/>
        </p:nvSpPr>
        <p:spPr>
          <a:xfrm>
            <a:off x="9464040" y="6135624"/>
            <a:ext cx="82296" cy="82296"/>
          </a:xfrm>
          <a:prstGeom prst="ellipse">
            <a:avLst/>
          </a:prstGeom>
          <a:solidFill>
            <a:srgbClr val="C4CCD1"/>
          </a:solidFill>
          <a:ln/>
        </p:spPr>
      </p:sp>
      <p:sp>
        <p:nvSpPr>
          <p:cNvPr id="50" name="text-245"/>
          <p:cNvSpPr txBox="1"/>
          <p:nvPr/>
        </p:nvSpPr>
        <p:spPr>
          <a:xfrm>
            <a:off x="9601200" y="6053328"/>
            <a:ext cx="1828800" cy="228600"/>
          </a:xfrm>
          <a:prstGeom prst="rect">
            <a:avLst/>
          </a:prstGeom>
          <a:noFill/>
          <a:ln/>
        </p:spPr>
        <p:txBody>
          <a:bodyPr wrap="square" lIns="0" tIns="0" rIns="0" bIns="0" rtlCol="0" anchor="ctr"/>
          <a:lstStyle/>
          <a:p>
            <a:pPr indent="0" marL="0">
              <a:buNone/>
            </a:pPr>
            <a:r>
              <a:rPr lang="en-US" sz="850" dirty="0">
                <a:solidFill>
                  <a:srgbClr val="6B7780"/>
                </a:solidFill>
              </a:rPr>
              <a:t>Use case, what we build</a:t>
            </a:r>
            <a:endParaRPr lang="en-US" sz="8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body" hasCustomPrompt="1"/>
          </p:nvPr>
        </p:nvSpPr>
        <p:spPr>
          <a:xfrm>
            <a:off x="777240" y="384048"/>
            <a:ext cx="6400800" cy="228600"/>
          </a:xfrm>
          <a:prstGeom prst="rect">
            <a:avLst/>
          </a:prstGeom>
          <a:noFill/>
          <a:ln/>
        </p:spPr>
        <p:txBody>
          <a:bodyPr wrap="square" lIns="0" tIns="0" rIns="0" bIns="0" rtlCol="0" anchor="ctr"/>
          <a:lstStyle/>
          <a:p>
            <a:pPr algn="l" indent="0" marL="0">
              <a:buNone/>
            </a:pPr>
            <a:r>
              <a:rPr lang="en-US" sz="900" spc="100" kern="0" dirty="0">
                <a:solidFill>
                  <a:srgbClr val="6B7780"/>
                </a:solidFill>
                <a:latin typeface="IBM Plex Mono" pitchFamily="34" charset="0"/>
                <a:ea typeface="IBM Plex Mono" pitchFamily="34" charset="-122"/>
                <a:cs typeface="IBM Plex Mono" pitchFamily="34" charset="-120"/>
              </a:rPr>
              <a:t>KEY USE CASES · ANALYTICS</a:t>
            </a:r>
            <a:endParaRPr lang="en-US" sz="900" dirty="0"/>
          </a:p>
        </p:txBody>
      </p:sp>
      <p:sp>
        <p:nvSpPr>
          <p:cNvPr id="3" name="Text 1"/>
          <p:cNvSpPr/>
          <p:nvPr>
            <p:ph idx="102" type="title" hasCustomPrompt="1"/>
          </p:nvPr>
        </p:nvSpPr>
        <p:spPr>
          <a:xfrm>
            <a:off x="777240" y="987552"/>
            <a:ext cx="7726680" cy="731520"/>
          </a:xfrm>
          <a:prstGeom prst="rect">
            <a:avLst/>
          </a:prstGeom>
          <a:noFill/>
          <a:ln/>
        </p:spPr>
        <p:txBody>
          <a:bodyPr wrap="square" lIns="0" tIns="0" rIns="0" bIns="0" rtlCol="0" anchor="t"/>
          <a:lstStyle/>
          <a:p>
            <a:pPr algn="l" indent="0" marL="0">
              <a:buNone/>
            </a:pPr>
            <a:r>
              <a:rPr lang="en-US" sz="2800" b="1" dirty="0">
                <a:solidFill>
                  <a:schemeClr val="tx1"/>
                </a:solidFill>
              </a:rPr>
              <a:t>Analytics: numbers that end in a decision.</a:t>
            </a:r>
            <a:endParaRPr lang="en-US" sz="2800" dirty="0"/>
          </a:p>
        </p:txBody>
      </p:sp>
      <p:sp>
        <p:nvSpPr>
          <p:cNvPr id="4" name="Text 1"/>
          <p:cNvSpPr/>
          <p:nvPr>
            <p:ph idx="103" type="body" hasCustomPrompt="1"/>
          </p:nvPr>
        </p:nvSpPr>
        <p:spPr>
          <a:xfrm>
            <a:off x="8503920" y="1024128"/>
            <a:ext cx="2910535" cy="822960"/>
          </a:xfrm>
          <a:prstGeom prst="rect">
            <a:avLst/>
          </a:prstGeom>
          <a:noFill/>
          <a:ln/>
        </p:spPr>
        <p:txBody>
          <a:bodyPr wrap="square" lIns="0" tIns="0" rIns="0" bIns="0" rtlCol="0" anchor="t"/>
          <a:lstStyle/>
          <a:p>
            <a:pPr algn="l" indent="0" marL="0">
              <a:lnSpc>
                <a:spcPct val="120000"/>
              </a:lnSpc>
              <a:buNone/>
            </a:pPr>
            <a:r>
              <a:rPr lang="en-US" sz="1050" dirty="0">
                <a:solidFill>
                  <a:srgbClr val="6B7780"/>
                </a:solidFill>
              </a:rPr>
              <a:t>Dashboards, charts and reports built around the decisions your business makes, not the data it happens to have.</a:t>
            </a:r>
            <a:endParaRPr lang="en-US" sz="1050" dirty="0"/>
          </a:p>
        </p:txBody>
      </p:sp>
      <p:sp>
        <p:nvSpPr>
          <p:cNvPr id="5" name="page-num-246"/>
          <p:cNvSpPr txBox="1"/>
          <p:nvPr/>
        </p:nvSpPr>
        <p:spPr>
          <a:xfrm>
            <a:off x="10042855" y="384048"/>
            <a:ext cx="1371600" cy="228600"/>
          </a:xfrm>
          <a:prstGeom prst="rect">
            <a:avLst/>
          </a:prstGeom>
          <a:noFill/>
          <a:ln/>
        </p:spPr>
        <p:txBody>
          <a:bodyPr wrap="square" lIns="0" tIns="0" rIns="0" bIns="0" rtlCol="0" anchor="ctr"/>
          <a:lstStyle/>
          <a:p>
            <a:pPr algn="r" indent="0" marL="0">
              <a:buNone/>
            </a:pPr>
            <a:r>
              <a:rPr lang="en-US" sz="900" spc="100" kern="0" dirty="0">
                <a:solidFill>
                  <a:srgbClr val="6B7780"/>
                </a:solidFill>
                <a:latin typeface="IBM Plex Mono" pitchFamily="34" charset="0"/>
                <a:ea typeface="IBM Plex Mono" pitchFamily="34" charset="-122"/>
                <a:cs typeface="IBM Plex Mono" pitchFamily="34" charset="-120"/>
              </a:rPr>
              <a:t>09 / 13</a:t>
            </a:r>
            <a:endParaRPr lang="en-US" sz="900" dirty="0"/>
          </a:p>
        </p:txBody>
      </p:sp>
      <p:sp>
        <p:nvSpPr>
          <p:cNvPr id="6" name="progress"/>
          <p:cNvSpPr/>
          <p:nvPr/>
        </p:nvSpPr>
        <p:spPr>
          <a:xfrm>
            <a:off x="7519203" y="731520"/>
            <a:ext cx="1005840" cy="41148"/>
          </a:xfrm>
          <a:prstGeom prst="rect">
            <a:avLst/>
          </a:prstGeom>
          <a:solidFill>
            <a:schemeClr val="accent1"/>
          </a:solidFill>
          <a:ln/>
        </p:spPr>
      </p:sp>
      <p:sp>
        <p:nvSpPr>
          <p:cNvPr id="7" name="case-card-247"/>
          <p:cNvSpPr/>
          <p:nvPr/>
        </p:nvSpPr>
        <p:spPr>
          <a:xfrm>
            <a:off x="777240" y="1920240"/>
            <a:ext cx="3362858" cy="1828800"/>
          </a:xfrm>
          <a:prstGeom prst="roundRect">
            <a:avLst>
              <a:gd name="adj" fmla="val 4000"/>
            </a:avLst>
          </a:prstGeom>
          <a:solidFill>
            <a:srgbClr val="FFFFFF"/>
          </a:solidFill>
          <a:ln w="9525">
            <a:solidFill>
              <a:srgbClr val="D9DFE3"/>
            </a:solidFill>
            <a:prstDash val="solid"/>
          </a:ln>
        </p:spPr>
      </p:sp>
      <p:pic>
        <p:nvPicPr>
          <p:cNvPr id="8" name="photo-248" descr="preencoded.png">    </p:cNvPr>
          <p:cNvPicPr>
            <a:picLocks noChangeAspect="1"/>
          </p:cNvPicPr>
          <p:nvPr/>
        </p:nvPicPr>
        <p:blipFill>
          <a:blip r:embed="rId1"/>
          <a:stretch>
            <a:fillRect/>
          </a:stretch>
        </p:blipFill>
        <p:spPr>
          <a:xfrm>
            <a:off x="822960" y="1965960"/>
            <a:ext cx="1097280" cy="1737360"/>
          </a:xfrm>
          <a:prstGeom prst="rect">
            <a:avLst/>
          </a:prstGeom>
        </p:spPr>
      </p:pic>
      <p:sp>
        <p:nvSpPr>
          <p:cNvPr id="9" name="dot-249"/>
          <p:cNvSpPr/>
          <p:nvPr/>
        </p:nvSpPr>
        <p:spPr>
          <a:xfrm>
            <a:off x="2075688" y="2093976"/>
            <a:ext cx="82296" cy="82296"/>
          </a:xfrm>
          <a:prstGeom prst="ellipse">
            <a:avLst/>
          </a:prstGeom>
          <a:solidFill>
            <a:srgbClr val="16A89A"/>
          </a:solidFill>
          <a:ln/>
        </p:spPr>
      </p:sp>
      <p:sp>
        <p:nvSpPr>
          <p:cNvPr id="10" name="text-250"/>
          <p:cNvSpPr txBox="1"/>
          <p:nvPr/>
        </p:nvSpPr>
        <p:spPr>
          <a:xfrm>
            <a:off x="2231136" y="2039112"/>
            <a:ext cx="1918106" cy="182880"/>
          </a:xfrm>
          <a:prstGeom prst="rect">
            <a:avLst/>
          </a:prstGeom>
          <a:noFill/>
          <a:ln/>
        </p:spPr>
        <p:txBody>
          <a:bodyPr wrap="square" lIns="0" tIns="0" rIns="0" bIns="0" rtlCol="0" anchor="ctr"/>
          <a:lstStyle/>
          <a:p>
            <a:pPr indent="0" marL="0">
              <a:buNone/>
            </a:pPr>
            <a:r>
              <a:rPr lang="en-US" sz="700" spc="100" kern="0" dirty="0">
                <a:solidFill>
                  <a:srgbClr val="16A89A"/>
                </a:solidFill>
                <a:latin typeface="IBM Plex Mono" pitchFamily="34" charset="0"/>
                <a:ea typeface="IBM Plex Mono" pitchFamily="34" charset="-122"/>
                <a:cs typeface="IBM Plex Mono" pitchFamily="34" charset="-120"/>
              </a:rPr>
              <a:t>CLIENT RESULT</a:t>
            </a:r>
            <a:endParaRPr lang="en-US" sz="700" dirty="0"/>
          </a:p>
        </p:txBody>
      </p:sp>
      <p:sp>
        <p:nvSpPr>
          <p:cNvPr id="11" name="text-251"/>
          <p:cNvSpPr txBox="1"/>
          <p:nvPr/>
        </p:nvSpPr>
        <p:spPr>
          <a:xfrm>
            <a:off x="2075688" y="2304288"/>
            <a:ext cx="1918106" cy="585216"/>
          </a:xfrm>
          <a:prstGeom prst="rect">
            <a:avLst/>
          </a:prstGeom>
          <a:noFill/>
          <a:ln/>
        </p:spPr>
        <p:txBody>
          <a:bodyPr wrap="square" lIns="0" tIns="0" rIns="0" bIns="0" rtlCol="0" anchor="t"/>
          <a:lstStyle/>
          <a:p>
            <a:pPr indent="0" marL="0">
              <a:lnSpc>
                <a:spcPct val="105000"/>
              </a:lnSpc>
              <a:buNone/>
            </a:pPr>
            <a:r>
              <a:rPr lang="en-US" sz="1050" b="1" dirty="0">
                <a:solidFill>
                  <a:schemeClr val="tx1"/>
                </a:solidFill>
              </a:rPr>
              <a:t>Know which customers will leave before the renewal</a:t>
            </a:r>
            <a:endParaRPr lang="en-US" sz="1050" dirty="0"/>
          </a:p>
        </p:txBody>
      </p:sp>
      <p:sp>
        <p:nvSpPr>
          <p:cNvPr id="12" name="text-252"/>
          <p:cNvSpPr txBox="1"/>
          <p:nvPr/>
        </p:nvSpPr>
        <p:spPr>
          <a:xfrm>
            <a:off x="2075688" y="2907792"/>
            <a:ext cx="1918106" cy="274320"/>
          </a:xfrm>
          <a:prstGeom prst="rect">
            <a:avLst/>
          </a:prstGeom>
          <a:noFill/>
          <a:ln/>
        </p:spPr>
        <p:txBody>
          <a:bodyPr wrap="square" lIns="0" tIns="0" rIns="0" bIns="0" rtlCol="0" anchor="t"/>
          <a:lstStyle/>
          <a:p>
            <a:pPr indent="0" marL="0">
              <a:lnSpc>
                <a:spcPct val="110000"/>
              </a:lnSpc>
              <a:buNone/>
            </a:pPr>
            <a:r>
              <a:rPr lang="en-US" sz="850" dirty="0">
                <a:solidFill>
                  <a:srgbClr val="6B7780"/>
                </a:solidFill>
              </a:rPr>
              <a:t>Three signal sources read together</a:t>
            </a:r>
            <a:endParaRPr lang="en-US" sz="850" dirty="0"/>
          </a:p>
        </p:txBody>
      </p:sp>
      <p:sp>
        <p:nvSpPr>
          <p:cNvPr id="13" name="rule-253"/>
          <p:cNvSpPr/>
          <p:nvPr/>
        </p:nvSpPr>
        <p:spPr>
          <a:xfrm>
            <a:off x="2075688" y="3218688"/>
            <a:ext cx="1918106" cy="0"/>
          </a:xfrm>
          <a:prstGeom prst="line">
            <a:avLst/>
          </a:prstGeom>
          <a:noFill/>
          <a:ln w="9525">
            <a:solidFill>
              <a:srgbClr val="D9DFE3"/>
            </a:solidFill>
            <a:prstDash val="solid"/>
          </a:ln>
        </p:spPr>
      </p:sp>
      <p:sp>
        <p:nvSpPr>
          <p:cNvPr id="14" name="text-254"/>
          <p:cNvSpPr txBox="1"/>
          <p:nvPr/>
        </p:nvSpPr>
        <p:spPr>
          <a:xfrm>
            <a:off x="2075688" y="3255264"/>
            <a:ext cx="1918106" cy="256032"/>
          </a:xfrm>
          <a:prstGeom prst="rect">
            <a:avLst/>
          </a:prstGeom>
          <a:noFill/>
          <a:ln/>
        </p:spPr>
        <p:txBody>
          <a:bodyPr wrap="square" lIns="0" tIns="0" rIns="0" bIns="0" rtlCol="0" anchor="t"/>
          <a:lstStyle/>
          <a:p>
            <a:pPr indent="0" marL="0">
              <a:buNone/>
            </a:pPr>
            <a:r>
              <a:rPr lang="en-US" sz="1600" b="1" dirty="0">
                <a:solidFill>
                  <a:schemeClr val="accent1"/>
                </a:solidFill>
              </a:rPr>
              <a:t>$480k</a:t>
            </a:r>
            <a:endParaRPr lang="en-US" sz="1600" dirty="0"/>
          </a:p>
        </p:txBody>
      </p:sp>
      <p:sp>
        <p:nvSpPr>
          <p:cNvPr id="15" name="text-255"/>
          <p:cNvSpPr txBox="1"/>
          <p:nvPr/>
        </p:nvSpPr>
        <p:spPr>
          <a:xfrm>
            <a:off x="2075688" y="3520440"/>
            <a:ext cx="1918106" cy="182880"/>
          </a:xfrm>
          <a:prstGeom prst="rect">
            <a:avLst/>
          </a:prstGeom>
          <a:noFill/>
          <a:ln/>
        </p:spPr>
        <p:txBody>
          <a:bodyPr wrap="square" lIns="0" tIns="0" rIns="0" bIns="0" rtlCol="0" anchor="t"/>
          <a:lstStyle/>
          <a:p>
            <a:pPr indent="0" marL="0">
              <a:buNone/>
            </a:pPr>
            <a:r>
              <a:rPr lang="en-US" sz="750" dirty="0">
                <a:solidFill>
                  <a:srgbClr val="6B7780"/>
                </a:solidFill>
              </a:rPr>
              <a:t>of yearly revenue kept, B2B SaaS</a:t>
            </a:r>
            <a:endParaRPr lang="en-US" sz="750" dirty="0"/>
          </a:p>
        </p:txBody>
      </p:sp>
      <p:sp>
        <p:nvSpPr>
          <p:cNvPr id="16" name="case-card-256"/>
          <p:cNvSpPr/>
          <p:nvPr/>
        </p:nvSpPr>
        <p:spPr>
          <a:xfrm>
            <a:off x="4414418" y="1920240"/>
            <a:ext cx="3362858" cy="1828800"/>
          </a:xfrm>
          <a:prstGeom prst="roundRect">
            <a:avLst>
              <a:gd name="adj" fmla="val 4000"/>
            </a:avLst>
          </a:prstGeom>
          <a:solidFill>
            <a:srgbClr val="FFFFFF"/>
          </a:solidFill>
          <a:ln w="9525">
            <a:solidFill>
              <a:srgbClr val="D9DFE3"/>
            </a:solidFill>
            <a:prstDash val="solid"/>
          </a:ln>
        </p:spPr>
      </p:sp>
      <p:pic>
        <p:nvPicPr>
          <p:cNvPr id="17" name="photo-257" descr="preencoded.png">    </p:cNvPr>
          <p:cNvPicPr>
            <a:picLocks noChangeAspect="1"/>
          </p:cNvPicPr>
          <p:nvPr/>
        </p:nvPicPr>
        <p:blipFill>
          <a:blip r:embed="rId2"/>
          <a:stretch>
            <a:fillRect/>
          </a:stretch>
        </p:blipFill>
        <p:spPr>
          <a:xfrm>
            <a:off x="4460138" y="1965960"/>
            <a:ext cx="1097280" cy="1737360"/>
          </a:xfrm>
          <a:prstGeom prst="rect">
            <a:avLst/>
          </a:prstGeom>
        </p:spPr>
      </p:pic>
      <p:sp>
        <p:nvSpPr>
          <p:cNvPr id="18" name="dot-258"/>
          <p:cNvSpPr/>
          <p:nvPr/>
        </p:nvSpPr>
        <p:spPr>
          <a:xfrm>
            <a:off x="5712866" y="2093976"/>
            <a:ext cx="82296" cy="82296"/>
          </a:xfrm>
          <a:prstGeom prst="ellipse">
            <a:avLst/>
          </a:prstGeom>
          <a:solidFill>
            <a:srgbClr val="16A89A"/>
          </a:solidFill>
          <a:ln/>
        </p:spPr>
      </p:sp>
      <p:sp>
        <p:nvSpPr>
          <p:cNvPr id="19" name="text-259"/>
          <p:cNvSpPr txBox="1"/>
          <p:nvPr/>
        </p:nvSpPr>
        <p:spPr>
          <a:xfrm>
            <a:off x="5868314" y="2039112"/>
            <a:ext cx="1918106" cy="182880"/>
          </a:xfrm>
          <a:prstGeom prst="rect">
            <a:avLst/>
          </a:prstGeom>
          <a:noFill/>
          <a:ln/>
        </p:spPr>
        <p:txBody>
          <a:bodyPr wrap="square" lIns="0" tIns="0" rIns="0" bIns="0" rtlCol="0" anchor="ctr"/>
          <a:lstStyle/>
          <a:p>
            <a:pPr indent="0" marL="0">
              <a:buNone/>
            </a:pPr>
            <a:r>
              <a:rPr lang="en-US" sz="700" spc="100" kern="0" dirty="0">
                <a:solidFill>
                  <a:srgbClr val="16A89A"/>
                </a:solidFill>
                <a:latin typeface="IBM Plex Mono" pitchFamily="34" charset="0"/>
                <a:ea typeface="IBM Plex Mono" pitchFamily="34" charset="-122"/>
                <a:cs typeface="IBM Plex Mono" pitchFamily="34" charset="-120"/>
              </a:rPr>
              <a:t>CLIENT RESULT</a:t>
            </a:r>
            <a:endParaRPr lang="en-US" sz="700" dirty="0"/>
          </a:p>
        </p:txBody>
      </p:sp>
      <p:sp>
        <p:nvSpPr>
          <p:cNvPr id="20" name="text-260"/>
          <p:cNvSpPr txBox="1"/>
          <p:nvPr/>
        </p:nvSpPr>
        <p:spPr>
          <a:xfrm>
            <a:off x="5712866" y="2304288"/>
            <a:ext cx="1918106" cy="585216"/>
          </a:xfrm>
          <a:prstGeom prst="rect">
            <a:avLst/>
          </a:prstGeom>
          <a:noFill/>
          <a:ln/>
        </p:spPr>
        <p:txBody>
          <a:bodyPr wrap="square" lIns="0" tIns="0" rIns="0" bIns="0" rtlCol="0" anchor="t"/>
          <a:lstStyle/>
          <a:p>
            <a:pPr indent="0" marL="0">
              <a:lnSpc>
                <a:spcPct val="105000"/>
              </a:lnSpc>
              <a:buNone/>
            </a:pPr>
            <a:r>
              <a:rPr lang="en-US" sz="1050" b="1" dirty="0">
                <a:solidFill>
                  <a:schemeClr val="tx1"/>
                </a:solidFill>
              </a:rPr>
              <a:t>Get one answer from 240 dashboards nobody trusted</a:t>
            </a:r>
            <a:endParaRPr lang="en-US" sz="1050" dirty="0"/>
          </a:p>
        </p:txBody>
      </p:sp>
      <p:sp>
        <p:nvSpPr>
          <p:cNvPr id="21" name="text-261"/>
          <p:cNvSpPr txBox="1"/>
          <p:nvPr/>
        </p:nvSpPr>
        <p:spPr>
          <a:xfrm>
            <a:off x="5712866" y="2907792"/>
            <a:ext cx="1918106" cy="274320"/>
          </a:xfrm>
          <a:prstGeom prst="rect">
            <a:avLst/>
          </a:prstGeom>
          <a:noFill/>
          <a:ln/>
        </p:spPr>
        <p:txBody>
          <a:bodyPr wrap="square" lIns="0" tIns="0" rIns="0" bIns="0" rtlCol="0" anchor="t"/>
          <a:lstStyle/>
          <a:p>
            <a:pPr indent="0" marL="0">
              <a:lnSpc>
                <a:spcPct val="110000"/>
              </a:lnSpc>
              <a:buNone/>
            </a:pPr>
            <a:r>
              <a:rPr lang="en-US" sz="850" dirty="0">
                <a:solidFill>
                  <a:srgbClr val="6B7780"/>
                </a:solidFill>
              </a:rPr>
              <a:t>Eight decision dashboards, built new</a:t>
            </a:r>
            <a:endParaRPr lang="en-US" sz="850" dirty="0"/>
          </a:p>
        </p:txBody>
      </p:sp>
      <p:sp>
        <p:nvSpPr>
          <p:cNvPr id="22" name="rule-262"/>
          <p:cNvSpPr/>
          <p:nvPr/>
        </p:nvSpPr>
        <p:spPr>
          <a:xfrm>
            <a:off x="5712866" y="3218688"/>
            <a:ext cx="1918106" cy="0"/>
          </a:xfrm>
          <a:prstGeom prst="line">
            <a:avLst/>
          </a:prstGeom>
          <a:noFill/>
          <a:ln w="9525">
            <a:solidFill>
              <a:srgbClr val="D9DFE3"/>
            </a:solidFill>
            <a:prstDash val="solid"/>
          </a:ln>
        </p:spPr>
      </p:sp>
      <p:sp>
        <p:nvSpPr>
          <p:cNvPr id="23" name="text-263"/>
          <p:cNvSpPr txBox="1"/>
          <p:nvPr/>
        </p:nvSpPr>
        <p:spPr>
          <a:xfrm>
            <a:off x="5712866" y="3255264"/>
            <a:ext cx="1918106" cy="256032"/>
          </a:xfrm>
          <a:prstGeom prst="rect">
            <a:avLst/>
          </a:prstGeom>
          <a:noFill/>
          <a:ln/>
        </p:spPr>
        <p:txBody>
          <a:bodyPr wrap="square" lIns="0" tIns="0" rIns="0" bIns="0" rtlCol="0" anchor="t"/>
          <a:lstStyle/>
          <a:p>
            <a:pPr indent="0" marL="0">
              <a:buNone/>
            </a:pPr>
            <a:r>
              <a:rPr lang="en-US" sz="1600" b="1" dirty="0">
                <a:solidFill>
                  <a:schemeClr val="accent1"/>
                </a:solidFill>
              </a:rPr>
              <a:t>240 → 8</a:t>
            </a:r>
            <a:endParaRPr lang="en-US" sz="1600" dirty="0"/>
          </a:p>
        </p:txBody>
      </p:sp>
      <p:sp>
        <p:nvSpPr>
          <p:cNvPr id="24" name="text-264"/>
          <p:cNvSpPr txBox="1"/>
          <p:nvPr/>
        </p:nvSpPr>
        <p:spPr>
          <a:xfrm>
            <a:off x="5712866" y="3520440"/>
            <a:ext cx="1918106" cy="182880"/>
          </a:xfrm>
          <a:prstGeom prst="rect">
            <a:avLst/>
          </a:prstGeom>
          <a:noFill/>
          <a:ln/>
        </p:spPr>
        <p:txBody>
          <a:bodyPr wrap="square" lIns="0" tIns="0" rIns="0" bIns="0" rtlCol="0" anchor="t"/>
          <a:lstStyle/>
          <a:p>
            <a:pPr indent="0" marL="0">
              <a:buNone/>
            </a:pPr>
            <a:r>
              <a:rPr lang="en-US" sz="750" dirty="0">
                <a:solidFill>
                  <a:srgbClr val="6B7780"/>
                </a:solidFill>
              </a:rPr>
              <a:t>dashboards, load time 15s to 3s</a:t>
            </a:r>
            <a:endParaRPr lang="en-US" sz="750" dirty="0"/>
          </a:p>
        </p:txBody>
      </p:sp>
      <p:sp>
        <p:nvSpPr>
          <p:cNvPr id="25" name="case-card-265"/>
          <p:cNvSpPr/>
          <p:nvPr/>
        </p:nvSpPr>
        <p:spPr>
          <a:xfrm>
            <a:off x="8051597" y="1920240"/>
            <a:ext cx="3362858" cy="1828800"/>
          </a:xfrm>
          <a:prstGeom prst="roundRect">
            <a:avLst>
              <a:gd name="adj" fmla="val 4000"/>
            </a:avLst>
          </a:prstGeom>
          <a:solidFill>
            <a:srgbClr val="FFFFFF"/>
          </a:solidFill>
          <a:ln w="9525">
            <a:solidFill>
              <a:srgbClr val="D9DFE3"/>
            </a:solidFill>
            <a:prstDash val="solid"/>
          </a:ln>
        </p:spPr>
      </p:sp>
      <p:pic>
        <p:nvPicPr>
          <p:cNvPr id="26" name="photo-266" descr="preencoded.png">    </p:cNvPr>
          <p:cNvPicPr>
            <a:picLocks noChangeAspect="1"/>
          </p:cNvPicPr>
          <p:nvPr/>
        </p:nvPicPr>
        <p:blipFill>
          <a:blip r:embed="rId3"/>
          <a:stretch>
            <a:fillRect/>
          </a:stretch>
        </p:blipFill>
        <p:spPr>
          <a:xfrm>
            <a:off x="8097317" y="1965960"/>
            <a:ext cx="1097280" cy="1737360"/>
          </a:xfrm>
          <a:prstGeom prst="rect">
            <a:avLst/>
          </a:prstGeom>
        </p:spPr>
      </p:pic>
      <p:sp>
        <p:nvSpPr>
          <p:cNvPr id="27" name="dot-267"/>
          <p:cNvSpPr/>
          <p:nvPr/>
        </p:nvSpPr>
        <p:spPr>
          <a:xfrm>
            <a:off x="9350045" y="2093976"/>
            <a:ext cx="82296" cy="82296"/>
          </a:xfrm>
          <a:prstGeom prst="ellipse">
            <a:avLst/>
          </a:prstGeom>
          <a:solidFill>
            <a:srgbClr val="16A89A"/>
          </a:solidFill>
          <a:ln/>
        </p:spPr>
      </p:sp>
      <p:sp>
        <p:nvSpPr>
          <p:cNvPr id="28" name="text-268"/>
          <p:cNvSpPr txBox="1"/>
          <p:nvPr/>
        </p:nvSpPr>
        <p:spPr>
          <a:xfrm>
            <a:off x="9505493" y="2039112"/>
            <a:ext cx="1918106" cy="182880"/>
          </a:xfrm>
          <a:prstGeom prst="rect">
            <a:avLst/>
          </a:prstGeom>
          <a:noFill/>
          <a:ln/>
        </p:spPr>
        <p:txBody>
          <a:bodyPr wrap="square" lIns="0" tIns="0" rIns="0" bIns="0" rtlCol="0" anchor="ctr"/>
          <a:lstStyle/>
          <a:p>
            <a:pPr indent="0" marL="0">
              <a:buNone/>
            </a:pPr>
            <a:r>
              <a:rPr lang="en-US" sz="700" spc="100" kern="0" dirty="0">
                <a:solidFill>
                  <a:srgbClr val="16A89A"/>
                </a:solidFill>
                <a:latin typeface="IBM Plex Mono" pitchFamily="34" charset="0"/>
                <a:ea typeface="IBM Plex Mono" pitchFamily="34" charset="-122"/>
                <a:cs typeface="IBM Plex Mono" pitchFamily="34" charset="-120"/>
              </a:rPr>
              <a:t>CLIENT RESULT</a:t>
            </a:r>
            <a:endParaRPr lang="en-US" sz="700" dirty="0"/>
          </a:p>
        </p:txBody>
      </p:sp>
      <p:sp>
        <p:nvSpPr>
          <p:cNvPr id="29" name="text-269"/>
          <p:cNvSpPr txBox="1"/>
          <p:nvPr/>
        </p:nvSpPr>
        <p:spPr>
          <a:xfrm>
            <a:off x="9350045" y="2304288"/>
            <a:ext cx="1918106" cy="585216"/>
          </a:xfrm>
          <a:prstGeom prst="rect">
            <a:avLst/>
          </a:prstGeom>
          <a:noFill/>
          <a:ln/>
        </p:spPr>
        <p:txBody>
          <a:bodyPr wrap="square" lIns="0" tIns="0" rIns="0" bIns="0" rtlCol="0" anchor="t"/>
          <a:lstStyle/>
          <a:p>
            <a:pPr indent="0" marL="0">
              <a:lnSpc>
                <a:spcPct val="105000"/>
              </a:lnSpc>
              <a:buNone/>
            </a:pPr>
            <a:r>
              <a:rPr lang="en-US" sz="1050" b="1" dirty="0">
                <a:solidFill>
                  <a:schemeClr val="tx1"/>
                </a:solidFill>
              </a:rPr>
              <a:t>Stop bad welds leaving the plant unchecked</a:t>
            </a:r>
            <a:endParaRPr lang="en-US" sz="1050" dirty="0"/>
          </a:p>
        </p:txBody>
      </p:sp>
      <p:sp>
        <p:nvSpPr>
          <p:cNvPr id="30" name="text-270"/>
          <p:cNvSpPr txBox="1"/>
          <p:nvPr/>
        </p:nvSpPr>
        <p:spPr>
          <a:xfrm>
            <a:off x="9350045" y="2907792"/>
            <a:ext cx="1918106" cy="274320"/>
          </a:xfrm>
          <a:prstGeom prst="rect">
            <a:avLst/>
          </a:prstGeom>
          <a:noFill/>
          <a:ln/>
        </p:spPr>
        <p:txBody>
          <a:bodyPr wrap="square" lIns="0" tIns="0" rIns="0" bIns="0" rtlCol="0" anchor="t"/>
          <a:lstStyle/>
          <a:p>
            <a:pPr indent="0" marL="0">
              <a:lnSpc>
                <a:spcPct val="110000"/>
              </a:lnSpc>
              <a:buNone/>
            </a:pPr>
            <a:r>
              <a:rPr lang="en-US" sz="850" dirty="0">
                <a:solidFill>
                  <a:srgbClr val="6B7780"/>
                </a:solidFill>
              </a:rPr>
              <a:t>An alert that names the exact car to check</a:t>
            </a:r>
            <a:endParaRPr lang="en-US" sz="850" dirty="0"/>
          </a:p>
        </p:txBody>
      </p:sp>
      <p:sp>
        <p:nvSpPr>
          <p:cNvPr id="31" name="rule-271"/>
          <p:cNvSpPr/>
          <p:nvPr/>
        </p:nvSpPr>
        <p:spPr>
          <a:xfrm>
            <a:off x="9350045" y="3218688"/>
            <a:ext cx="1918106" cy="0"/>
          </a:xfrm>
          <a:prstGeom prst="line">
            <a:avLst/>
          </a:prstGeom>
          <a:noFill/>
          <a:ln w="9525">
            <a:solidFill>
              <a:srgbClr val="D9DFE3"/>
            </a:solidFill>
            <a:prstDash val="solid"/>
          </a:ln>
        </p:spPr>
      </p:sp>
      <p:sp>
        <p:nvSpPr>
          <p:cNvPr id="32" name="text-272"/>
          <p:cNvSpPr txBox="1"/>
          <p:nvPr/>
        </p:nvSpPr>
        <p:spPr>
          <a:xfrm>
            <a:off x="9350045" y="3255264"/>
            <a:ext cx="1918106" cy="256032"/>
          </a:xfrm>
          <a:prstGeom prst="rect">
            <a:avLst/>
          </a:prstGeom>
          <a:noFill/>
          <a:ln/>
        </p:spPr>
        <p:txBody>
          <a:bodyPr wrap="square" lIns="0" tIns="0" rIns="0" bIns="0" rtlCol="0" anchor="t"/>
          <a:lstStyle/>
          <a:p>
            <a:pPr indent="0" marL="0">
              <a:buNone/>
            </a:pPr>
            <a:r>
              <a:rPr lang="en-US" sz="1600" b="1" dirty="0">
                <a:solidFill>
                  <a:schemeClr val="accent1"/>
                </a:solidFill>
              </a:rPr>
              <a:t>Every weld</a:t>
            </a:r>
            <a:endParaRPr lang="en-US" sz="1600" dirty="0"/>
          </a:p>
        </p:txBody>
      </p:sp>
      <p:sp>
        <p:nvSpPr>
          <p:cNvPr id="33" name="text-273"/>
          <p:cNvSpPr txBox="1"/>
          <p:nvPr/>
        </p:nvSpPr>
        <p:spPr>
          <a:xfrm>
            <a:off x="9350045" y="3520440"/>
            <a:ext cx="1918106" cy="182880"/>
          </a:xfrm>
          <a:prstGeom prst="rect">
            <a:avLst/>
          </a:prstGeom>
          <a:noFill/>
          <a:ln/>
        </p:spPr>
        <p:txBody>
          <a:bodyPr wrap="square" lIns="0" tIns="0" rIns="0" bIns="0" rtlCol="0" anchor="t"/>
          <a:lstStyle/>
          <a:p>
            <a:pPr indent="0" marL="0">
              <a:buNone/>
            </a:pPr>
            <a:r>
              <a:rPr lang="en-US" sz="750" dirty="0">
                <a:solidFill>
                  <a:srgbClr val="6B7780"/>
                </a:solidFill>
              </a:rPr>
              <a:t>measured, not a sample</a:t>
            </a:r>
            <a:endParaRPr lang="en-US" sz="750" dirty="0"/>
          </a:p>
        </p:txBody>
      </p:sp>
      <p:sp>
        <p:nvSpPr>
          <p:cNvPr id="34" name="case-card-274"/>
          <p:cNvSpPr/>
          <p:nvPr/>
        </p:nvSpPr>
        <p:spPr>
          <a:xfrm>
            <a:off x="777240" y="3931920"/>
            <a:ext cx="3362858" cy="1828800"/>
          </a:xfrm>
          <a:prstGeom prst="roundRect">
            <a:avLst>
              <a:gd name="adj" fmla="val 4000"/>
            </a:avLst>
          </a:prstGeom>
          <a:solidFill>
            <a:srgbClr val="FFFFFF"/>
          </a:solidFill>
          <a:ln w="9525">
            <a:solidFill>
              <a:srgbClr val="D9DFE3"/>
            </a:solidFill>
            <a:prstDash val="solid"/>
          </a:ln>
        </p:spPr>
      </p:sp>
      <p:pic>
        <p:nvPicPr>
          <p:cNvPr id="35" name="photo-275" descr="preencoded.png">    </p:cNvPr>
          <p:cNvPicPr>
            <a:picLocks noChangeAspect="1"/>
          </p:cNvPicPr>
          <p:nvPr/>
        </p:nvPicPr>
        <p:blipFill>
          <a:blip r:embed="rId4"/>
          <a:stretch>
            <a:fillRect/>
          </a:stretch>
        </p:blipFill>
        <p:spPr>
          <a:xfrm>
            <a:off x="822960" y="3977640"/>
            <a:ext cx="1097280" cy="1737360"/>
          </a:xfrm>
          <a:prstGeom prst="rect">
            <a:avLst/>
          </a:prstGeom>
        </p:spPr>
      </p:pic>
      <p:sp>
        <p:nvSpPr>
          <p:cNvPr id="36" name="dot-276"/>
          <p:cNvSpPr/>
          <p:nvPr/>
        </p:nvSpPr>
        <p:spPr>
          <a:xfrm>
            <a:off x="2075688" y="4105656"/>
            <a:ext cx="82296" cy="82296"/>
          </a:xfrm>
          <a:prstGeom prst="ellipse">
            <a:avLst/>
          </a:prstGeom>
          <a:solidFill>
            <a:srgbClr val="16A89A"/>
          </a:solidFill>
          <a:ln/>
        </p:spPr>
      </p:sp>
      <p:sp>
        <p:nvSpPr>
          <p:cNvPr id="37" name="text-277"/>
          <p:cNvSpPr txBox="1"/>
          <p:nvPr/>
        </p:nvSpPr>
        <p:spPr>
          <a:xfrm>
            <a:off x="2231136" y="4050792"/>
            <a:ext cx="1918106" cy="182880"/>
          </a:xfrm>
          <a:prstGeom prst="rect">
            <a:avLst/>
          </a:prstGeom>
          <a:noFill/>
          <a:ln/>
        </p:spPr>
        <p:txBody>
          <a:bodyPr wrap="square" lIns="0" tIns="0" rIns="0" bIns="0" rtlCol="0" anchor="ctr"/>
          <a:lstStyle/>
          <a:p>
            <a:pPr indent="0" marL="0">
              <a:buNone/>
            </a:pPr>
            <a:r>
              <a:rPr lang="en-US" sz="700" spc="100" kern="0" dirty="0">
                <a:solidFill>
                  <a:srgbClr val="16A89A"/>
                </a:solidFill>
                <a:latin typeface="IBM Plex Mono" pitchFamily="34" charset="0"/>
                <a:ea typeface="IBM Plex Mono" pitchFamily="34" charset="-122"/>
                <a:cs typeface="IBM Plex Mono" pitchFamily="34" charset="-120"/>
              </a:rPr>
              <a:t>CLIENT RESULT</a:t>
            </a:r>
            <a:endParaRPr lang="en-US" sz="700" dirty="0"/>
          </a:p>
        </p:txBody>
      </p:sp>
      <p:sp>
        <p:nvSpPr>
          <p:cNvPr id="38" name="text-278"/>
          <p:cNvSpPr txBox="1"/>
          <p:nvPr/>
        </p:nvSpPr>
        <p:spPr>
          <a:xfrm>
            <a:off x="2075688" y="4315968"/>
            <a:ext cx="1918106" cy="585216"/>
          </a:xfrm>
          <a:prstGeom prst="rect">
            <a:avLst/>
          </a:prstGeom>
          <a:noFill/>
          <a:ln/>
        </p:spPr>
        <p:txBody>
          <a:bodyPr wrap="square" lIns="0" tIns="0" rIns="0" bIns="0" rtlCol="0" anchor="t"/>
          <a:lstStyle/>
          <a:p>
            <a:pPr indent="0" marL="0">
              <a:lnSpc>
                <a:spcPct val="105000"/>
              </a:lnSpc>
              <a:buNone/>
            </a:pPr>
            <a:r>
              <a:rPr lang="en-US" sz="1050" b="1" dirty="0">
                <a:solidFill>
                  <a:schemeClr val="tx1"/>
                </a:solidFill>
              </a:rPr>
              <a:t>Stop tools breaking mid-run and scrapping parts</a:t>
            </a:r>
            <a:endParaRPr lang="en-US" sz="1050" dirty="0"/>
          </a:p>
        </p:txBody>
      </p:sp>
      <p:sp>
        <p:nvSpPr>
          <p:cNvPr id="39" name="text-279"/>
          <p:cNvSpPr txBox="1"/>
          <p:nvPr/>
        </p:nvSpPr>
        <p:spPr>
          <a:xfrm>
            <a:off x="2075688" y="4919472"/>
            <a:ext cx="1918106" cy="274320"/>
          </a:xfrm>
          <a:prstGeom prst="rect">
            <a:avLst/>
          </a:prstGeom>
          <a:noFill/>
          <a:ln/>
        </p:spPr>
        <p:txBody>
          <a:bodyPr wrap="square" lIns="0" tIns="0" rIns="0" bIns="0" rtlCol="0" anchor="t"/>
          <a:lstStyle/>
          <a:p>
            <a:pPr indent="0" marL="0">
              <a:lnSpc>
                <a:spcPct val="110000"/>
              </a:lnSpc>
              <a:buNone/>
            </a:pPr>
            <a:r>
              <a:rPr lang="en-US" sz="850" dirty="0">
                <a:solidFill>
                  <a:srgbClr val="6B7780"/>
                </a:solidFill>
              </a:rPr>
              <a:t>Change the tool before it breaks</a:t>
            </a:r>
            <a:endParaRPr lang="en-US" sz="850" dirty="0"/>
          </a:p>
        </p:txBody>
      </p:sp>
      <p:sp>
        <p:nvSpPr>
          <p:cNvPr id="40" name="rule-280"/>
          <p:cNvSpPr/>
          <p:nvPr/>
        </p:nvSpPr>
        <p:spPr>
          <a:xfrm>
            <a:off x="2075688" y="5230368"/>
            <a:ext cx="1918106" cy="0"/>
          </a:xfrm>
          <a:prstGeom prst="line">
            <a:avLst/>
          </a:prstGeom>
          <a:noFill/>
          <a:ln w="9525">
            <a:solidFill>
              <a:srgbClr val="D9DFE3"/>
            </a:solidFill>
            <a:prstDash val="solid"/>
          </a:ln>
        </p:spPr>
      </p:sp>
      <p:sp>
        <p:nvSpPr>
          <p:cNvPr id="41" name="text-281"/>
          <p:cNvSpPr txBox="1"/>
          <p:nvPr/>
        </p:nvSpPr>
        <p:spPr>
          <a:xfrm>
            <a:off x="2075688" y="5266944"/>
            <a:ext cx="1918106" cy="256032"/>
          </a:xfrm>
          <a:prstGeom prst="rect">
            <a:avLst/>
          </a:prstGeom>
          <a:noFill/>
          <a:ln/>
        </p:spPr>
        <p:txBody>
          <a:bodyPr wrap="square" lIns="0" tIns="0" rIns="0" bIns="0" rtlCol="0" anchor="t"/>
          <a:lstStyle/>
          <a:p>
            <a:pPr indent="0" marL="0">
              <a:buNone/>
            </a:pPr>
            <a:r>
              <a:rPr lang="en-US" sz="1600" b="1" dirty="0">
                <a:solidFill>
                  <a:schemeClr val="accent1"/>
                </a:solidFill>
              </a:rPr>
              <a:t>24 → 5</a:t>
            </a:r>
            <a:endParaRPr lang="en-US" sz="1600" dirty="0"/>
          </a:p>
        </p:txBody>
      </p:sp>
      <p:sp>
        <p:nvSpPr>
          <p:cNvPr id="42" name="text-282"/>
          <p:cNvSpPr txBox="1"/>
          <p:nvPr/>
        </p:nvSpPr>
        <p:spPr>
          <a:xfrm>
            <a:off x="2075688" y="5532120"/>
            <a:ext cx="1918106" cy="182880"/>
          </a:xfrm>
          <a:prstGeom prst="rect">
            <a:avLst/>
          </a:prstGeom>
          <a:noFill/>
          <a:ln/>
        </p:spPr>
        <p:txBody>
          <a:bodyPr wrap="square" lIns="0" tIns="0" rIns="0" bIns="0" rtlCol="0" anchor="t"/>
          <a:lstStyle/>
          <a:p>
            <a:pPr indent="0" marL="0">
              <a:buNone/>
            </a:pPr>
            <a:r>
              <a:rPr lang="en-US" sz="750" dirty="0">
                <a:solidFill>
                  <a:srgbClr val="6B7780"/>
                </a:solidFill>
              </a:rPr>
              <a:t>breakages a year, $95k saved on tools</a:t>
            </a:r>
            <a:endParaRPr lang="en-US" sz="750" dirty="0"/>
          </a:p>
        </p:txBody>
      </p:sp>
      <p:sp>
        <p:nvSpPr>
          <p:cNvPr id="43" name="case-card-283"/>
          <p:cNvSpPr/>
          <p:nvPr/>
        </p:nvSpPr>
        <p:spPr>
          <a:xfrm>
            <a:off x="4414418" y="3931920"/>
            <a:ext cx="3362858" cy="1828800"/>
          </a:xfrm>
          <a:prstGeom prst="roundRect">
            <a:avLst>
              <a:gd name="adj" fmla="val 4000"/>
            </a:avLst>
          </a:prstGeom>
          <a:solidFill>
            <a:srgbClr val="FFFFFF"/>
          </a:solidFill>
          <a:ln w="9525">
            <a:solidFill>
              <a:srgbClr val="D9DFE3"/>
            </a:solidFill>
            <a:prstDash val="solid"/>
          </a:ln>
        </p:spPr>
      </p:sp>
      <p:pic>
        <p:nvPicPr>
          <p:cNvPr id="44" name="photo-284" descr="preencoded.png">    </p:cNvPr>
          <p:cNvPicPr>
            <a:picLocks noChangeAspect="1"/>
          </p:cNvPicPr>
          <p:nvPr/>
        </p:nvPicPr>
        <p:blipFill>
          <a:blip r:embed="rId5"/>
          <a:stretch>
            <a:fillRect/>
          </a:stretch>
        </p:blipFill>
        <p:spPr>
          <a:xfrm>
            <a:off x="4460138" y="3977640"/>
            <a:ext cx="1097280" cy="1737360"/>
          </a:xfrm>
          <a:prstGeom prst="rect">
            <a:avLst/>
          </a:prstGeom>
        </p:spPr>
      </p:pic>
      <p:sp>
        <p:nvSpPr>
          <p:cNvPr id="45" name="dot-285"/>
          <p:cNvSpPr/>
          <p:nvPr/>
        </p:nvSpPr>
        <p:spPr>
          <a:xfrm>
            <a:off x="5712866" y="4105656"/>
            <a:ext cx="82296" cy="82296"/>
          </a:xfrm>
          <a:prstGeom prst="ellipse">
            <a:avLst/>
          </a:prstGeom>
          <a:solidFill>
            <a:srgbClr val="C4CCD1"/>
          </a:solidFill>
          <a:ln/>
        </p:spPr>
      </p:sp>
      <p:sp>
        <p:nvSpPr>
          <p:cNvPr id="46" name="text-286"/>
          <p:cNvSpPr txBox="1"/>
          <p:nvPr/>
        </p:nvSpPr>
        <p:spPr>
          <a:xfrm>
            <a:off x="5868314" y="4050792"/>
            <a:ext cx="1918106" cy="182880"/>
          </a:xfrm>
          <a:prstGeom prst="rect">
            <a:avLst/>
          </a:prstGeom>
          <a:noFill/>
          <a:ln/>
        </p:spPr>
        <p:txBody>
          <a:bodyPr wrap="square" lIns="0" tIns="0" rIns="0" bIns="0" rtlCol="0" anchor="ctr"/>
          <a:lstStyle/>
          <a:p>
            <a:pPr indent="0" marL="0">
              <a:buNone/>
            </a:pPr>
            <a:r>
              <a:rPr lang="en-US" sz="700" spc="100" kern="0" dirty="0">
                <a:solidFill>
                  <a:srgbClr val="93A0A8"/>
                </a:solidFill>
                <a:latin typeface="IBM Plex Mono" pitchFamily="34" charset="0"/>
                <a:ea typeface="IBM Plex Mono" pitchFamily="34" charset="-122"/>
                <a:cs typeface="IBM Plex Mono" pitchFamily="34" charset="-120"/>
              </a:rPr>
              <a:t>USE CASE</a:t>
            </a:r>
            <a:endParaRPr lang="en-US" sz="700" dirty="0"/>
          </a:p>
        </p:txBody>
      </p:sp>
      <p:sp>
        <p:nvSpPr>
          <p:cNvPr id="47" name="text-287"/>
          <p:cNvSpPr txBox="1"/>
          <p:nvPr/>
        </p:nvSpPr>
        <p:spPr>
          <a:xfrm>
            <a:off x="5712866" y="4315968"/>
            <a:ext cx="1918106" cy="585216"/>
          </a:xfrm>
          <a:prstGeom prst="rect">
            <a:avLst/>
          </a:prstGeom>
          <a:noFill/>
          <a:ln/>
        </p:spPr>
        <p:txBody>
          <a:bodyPr wrap="square" lIns="0" tIns="0" rIns="0" bIns="0" rtlCol="0" anchor="t"/>
          <a:lstStyle/>
          <a:p>
            <a:pPr indent="0" marL="0">
              <a:lnSpc>
                <a:spcPct val="105000"/>
              </a:lnSpc>
              <a:buNone/>
            </a:pPr>
            <a:r>
              <a:rPr lang="en-US" sz="1050" b="1" dirty="0">
                <a:solidFill>
                  <a:schemeClr val="tx1"/>
                </a:solidFill>
              </a:rPr>
              <a:t>See every morning which stores lose money, and why</a:t>
            </a:r>
            <a:endParaRPr lang="en-US" sz="1050" dirty="0"/>
          </a:p>
        </p:txBody>
      </p:sp>
      <p:sp>
        <p:nvSpPr>
          <p:cNvPr id="48" name="text-288"/>
          <p:cNvSpPr txBox="1"/>
          <p:nvPr/>
        </p:nvSpPr>
        <p:spPr>
          <a:xfrm>
            <a:off x="5712866" y="4919472"/>
            <a:ext cx="1918106" cy="274320"/>
          </a:xfrm>
          <a:prstGeom prst="rect">
            <a:avLst/>
          </a:prstGeom>
          <a:noFill/>
          <a:ln/>
        </p:spPr>
        <p:txBody>
          <a:bodyPr wrap="square" lIns="0" tIns="0" rIns="0" bIns="0" rtlCol="0" anchor="t"/>
          <a:lstStyle/>
          <a:p>
            <a:pPr indent="0" marL="0">
              <a:lnSpc>
                <a:spcPct val="110000"/>
              </a:lnSpc>
              <a:buNone/>
            </a:pPr>
            <a:r>
              <a:rPr lang="en-US" sz="850" dirty="0">
                <a:solidFill>
                  <a:srgbClr val="6B7780"/>
                </a:solidFill>
              </a:rPr>
              <a:t>Store performance command centre</a:t>
            </a:r>
            <a:endParaRPr lang="en-US" sz="850" dirty="0"/>
          </a:p>
        </p:txBody>
      </p:sp>
      <p:sp>
        <p:nvSpPr>
          <p:cNvPr id="49" name="case-card-289"/>
          <p:cNvSpPr/>
          <p:nvPr/>
        </p:nvSpPr>
        <p:spPr>
          <a:xfrm>
            <a:off x="8051597" y="3931920"/>
            <a:ext cx="3362858" cy="1828800"/>
          </a:xfrm>
          <a:prstGeom prst="roundRect">
            <a:avLst>
              <a:gd name="adj" fmla="val 4000"/>
            </a:avLst>
          </a:prstGeom>
          <a:solidFill>
            <a:srgbClr val="FFFFFF"/>
          </a:solidFill>
          <a:ln w="9525">
            <a:solidFill>
              <a:srgbClr val="D9DFE3"/>
            </a:solidFill>
            <a:prstDash val="solid"/>
          </a:ln>
        </p:spPr>
      </p:sp>
      <p:pic>
        <p:nvPicPr>
          <p:cNvPr id="50" name="photo-290" descr="preencoded.png">    </p:cNvPr>
          <p:cNvPicPr>
            <a:picLocks noChangeAspect="1"/>
          </p:cNvPicPr>
          <p:nvPr/>
        </p:nvPicPr>
        <p:blipFill>
          <a:blip r:embed="rId6"/>
          <a:stretch>
            <a:fillRect/>
          </a:stretch>
        </p:blipFill>
        <p:spPr>
          <a:xfrm>
            <a:off x="8097317" y="3977640"/>
            <a:ext cx="1097280" cy="1737360"/>
          </a:xfrm>
          <a:prstGeom prst="rect">
            <a:avLst/>
          </a:prstGeom>
        </p:spPr>
      </p:pic>
      <p:sp>
        <p:nvSpPr>
          <p:cNvPr id="51" name="dot-291"/>
          <p:cNvSpPr/>
          <p:nvPr/>
        </p:nvSpPr>
        <p:spPr>
          <a:xfrm>
            <a:off x="9350045" y="4105656"/>
            <a:ext cx="82296" cy="82296"/>
          </a:xfrm>
          <a:prstGeom prst="ellipse">
            <a:avLst/>
          </a:prstGeom>
          <a:solidFill>
            <a:srgbClr val="C4CCD1"/>
          </a:solidFill>
          <a:ln/>
        </p:spPr>
      </p:sp>
      <p:sp>
        <p:nvSpPr>
          <p:cNvPr id="52" name="text-292"/>
          <p:cNvSpPr txBox="1"/>
          <p:nvPr/>
        </p:nvSpPr>
        <p:spPr>
          <a:xfrm>
            <a:off x="9505493" y="4050792"/>
            <a:ext cx="1918106" cy="182880"/>
          </a:xfrm>
          <a:prstGeom prst="rect">
            <a:avLst/>
          </a:prstGeom>
          <a:noFill/>
          <a:ln/>
        </p:spPr>
        <p:txBody>
          <a:bodyPr wrap="square" lIns="0" tIns="0" rIns="0" bIns="0" rtlCol="0" anchor="ctr"/>
          <a:lstStyle/>
          <a:p>
            <a:pPr indent="0" marL="0">
              <a:buNone/>
            </a:pPr>
            <a:r>
              <a:rPr lang="en-US" sz="700" spc="100" kern="0" dirty="0">
                <a:solidFill>
                  <a:srgbClr val="93A0A8"/>
                </a:solidFill>
                <a:latin typeface="IBM Plex Mono" pitchFamily="34" charset="0"/>
                <a:ea typeface="IBM Plex Mono" pitchFamily="34" charset="-122"/>
                <a:cs typeface="IBM Plex Mono" pitchFamily="34" charset="-120"/>
              </a:rPr>
              <a:t>USE CASE</a:t>
            </a:r>
            <a:endParaRPr lang="en-US" sz="700" dirty="0"/>
          </a:p>
        </p:txBody>
      </p:sp>
      <p:sp>
        <p:nvSpPr>
          <p:cNvPr id="53" name="text-293"/>
          <p:cNvSpPr txBox="1"/>
          <p:nvPr/>
        </p:nvSpPr>
        <p:spPr>
          <a:xfrm>
            <a:off x="9350045" y="4315968"/>
            <a:ext cx="1918106" cy="585216"/>
          </a:xfrm>
          <a:prstGeom prst="rect">
            <a:avLst/>
          </a:prstGeom>
          <a:noFill/>
          <a:ln/>
        </p:spPr>
        <p:txBody>
          <a:bodyPr wrap="square" lIns="0" tIns="0" rIns="0" bIns="0" rtlCol="0" anchor="t"/>
          <a:lstStyle/>
          <a:p>
            <a:pPr indent="0" marL="0">
              <a:lnSpc>
                <a:spcPct val="105000"/>
              </a:lnSpc>
              <a:buNone/>
            </a:pPr>
            <a:r>
              <a:rPr lang="en-US" sz="1050" b="1" dirty="0">
                <a:solidFill>
                  <a:schemeClr val="tx1"/>
                </a:solidFill>
              </a:rPr>
              <a:t>Find where OEE is lost, by line and by shift</a:t>
            </a:r>
            <a:endParaRPr lang="en-US" sz="1050" dirty="0"/>
          </a:p>
        </p:txBody>
      </p:sp>
      <p:sp>
        <p:nvSpPr>
          <p:cNvPr id="54" name="text-294"/>
          <p:cNvSpPr txBox="1"/>
          <p:nvPr/>
        </p:nvSpPr>
        <p:spPr>
          <a:xfrm>
            <a:off x="9350045" y="4919472"/>
            <a:ext cx="1918106" cy="274320"/>
          </a:xfrm>
          <a:prstGeom prst="rect">
            <a:avLst/>
          </a:prstGeom>
          <a:noFill/>
          <a:ln/>
        </p:spPr>
        <p:txBody>
          <a:bodyPr wrap="square" lIns="0" tIns="0" rIns="0" bIns="0" rtlCol="0" anchor="t"/>
          <a:lstStyle/>
          <a:p>
            <a:pPr indent="0" marL="0">
              <a:lnSpc>
                <a:spcPct val="110000"/>
              </a:lnSpc>
              <a:buNone/>
            </a:pPr>
            <a:r>
              <a:rPr lang="en-US" sz="850" dirty="0">
                <a:solidFill>
                  <a:srgbClr val="6B7780"/>
                </a:solidFill>
              </a:rPr>
              <a:t>Live OEE and downtime analytics</a:t>
            </a:r>
            <a:endParaRPr lang="en-US" sz="850" dirty="0"/>
          </a:p>
        </p:txBody>
      </p:sp>
      <p:sp>
        <p:nvSpPr>
          <p:cNvPr id="55" name="text-295"/>
          <p:cNvSpPr txBox="1"/>
          <p:nvPr/>
        </p:nvSpPr>
        <p:spPr>
          <a:xfrm>
            <a:off x="777240" y="6053328"/>
            <a:ext cx="6400800" cy="228600"/>
          </a:xfrm>
          <a:prstGeom prst="rect">
            <a:avLst/>
          </a:prstGeom>
          <a:noFill/>
          <a:ln/>
        </p:spPr>
        <p:txBody>
          <a:bodyPr wrap="square" lIns="0" tIns="0" rIns="0" bIns="0" rtlCol="0" anchor="ctr"/>
          <a:lstStyle/>
          <a:p>
            <a:pPr indent="0" marL="0">
              <a:buNone/>
            </a:pPr>
            <a:r>
              <a:rPr lang="en-US" sz="900" dirty="0">
                <a:solidFill>
                  <a:srgbClr val="6B7780"/>
                </a:solidFill>
              </a:rPr>
              <a:t>6 of 8 analytics use cases shown. Each has its own page on woodfrog.tech/work.</a:t>
            </a:r>
            <a:endParaRPr lang="en-US" sz="900" dirty="0"/>
          </a:p>
        </p:txBody>
      </p:sp>
      <p:sp>
        <p:nvSpPr>
          <p:cNvPr id="56" name="lg-296"/>
          <p:cNvSpPr/>
          <p:nvPr/>
        </p:nvSpPr>
        <p:spPr>
          <a:xfrm>
            <a:off x="7589520" y="6135624"/>
            <a:ext cx="82296" cy="82296"/>
          </a:xfrm>
          <a:prstGeom prst="ellipse">
            <a:avLst/>
          </a:prstGeom>
          <a:solidFill>
            <a:srgbClr val="16A89A"/>
          </a:solidFill>
          <a:ln/>
        </p:spPr>
      </p:sp>
      <p:sp>
        <p:nvSpPr>
          <p:cNvPr id="57" name="text-297"/>
          <p:cNvSpPr txBox="1"/>
          <p:nvPr/>
        </p:nvSpPr>
        <p:spPr>
          <a:xfrm>
            <a:off x="7726680" y="6053328"/>
            <a:ext cx="1645920" cy="228600"/>
          </a:xfrm>
          <a:prstGeom prst="rect">
            <a:avLst/>
          </a:prstGeom>
          <a:noFill/>
          <a:ln/>
        </p:spPr>
        <p:txBody>
          <a:bodyPr wrap="square" lIns="0" tIns="0" rIns="0" bIns="0" rtlCol="0" anchor="ctr"/>
          <a:lstStyle/>
          <a:p>
            <a:pPr indent="0" marL="0">
              <a:buNone/>
            </a:pPr>
            <a:r>
              <a:rPr lang="en-US" sz="850" dirty="0">
                <a:solidFill>
                  <a:srgbClr val="6B7780"/>
                </a:solidFill>
              </a:rPr>
              <a:t>Client result, published</a:t>
            </a:r>
            <a:endParaRPr lang="en-US" sz="850" dirty="0"/>
          </a:p>
        </p:txBody>
      </p:sp>
      <p:sp>
        <p:nvSpPr>
          <p:cNvPr id="58" name="lg-298"/>
          <p:cNvSpPr/>
          <p:nvPr/>
        </p:nvSpPr>
        <p:spPr>
          <a:xfrm>
            <a:off x="9464040" y="6135624"/>
            <a:ext cx="82296" cy="82296"/>
          </a:xfrm>
          <a:prstGeom prst="ellipse">
            <a:avLst/>
          </a:prstGeom>
          <a:solidFill>
            <a:srgbClr val="C4CCD1"/>
          </a:solidFill>
          <a:ln/>
        </p:spPr>
      </p:sp>
      <p:sp>
        <p:nvSpPr>
          <p:cNvPr id="59" name="text-299"/>
          <p:cNvSpPr txBox="1"/>
          <p:nvPr/>
        </p:nvSpPr>
        <p:spPr>
          <a:xfrm>
            <a:off x="9601200" y="6053328"/>
            <a:ext cx="1828800" cy="228600"/>
          </a:xfrm>
          <a:prstGeom prst="rect">
            <a:avLst/>
          </a:prstGeom>
          <a:noFill/>
          <a:ln/>
        </p:spPr>
        <p:txBody>
          <a:bodyPr wrap="square" lIns="0" tIns="0" rIns="0" bIns="0" rtlCol="0" anchor="ctr"/>
          <a:lstStyle/>
          <a:p>
            <a:pPr indent="0" marL="0">
              <a:buNone/>
            </a:pPr>
            <a:r>
              <a:rPr lang="en-US" sz="850" dirty="0">
                <a:solidFill>
                  <a:srgbClr val="6B7780"/>
                </a:solidFill>
              </a:rPr>
              <a:t>Use case, what we build</a:t>
            </a:r>
            <a:endParaRPr lang="en-US" sz="8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body" hasCustomPrompt="1"/>
          </p:nvPr>
        </p:nvSpPr>
        <p:spPr>
          <a:xfrm>
            <a:off x="777240" y="384048"/>
            <a:ext cx="6400800" cy="228600"/>
          </a:xfrm>
          <a:prstGeom prst="rect">
            <a:avLst/>
          </a:prstGeom>
          <a:noFill/>
          <a:ln/>
        </p:spPr>
        <p:txBody>
          <a:bodyPr wrap="square" lIns="0" tIns="0" rIns="0" bIns="0" rtlCol="0" anchor="ctr"/>
          <a:lstStyle/>
          <a:p>
            <a:pPr algn="l" indent="0" marL="0">
              <a:buNone/>
            </a:pPr>
            <a:r>
              <a:rPr lang="en-US" sz="900" spc="100" kern="0" dirty="0">
                <a:solidFill>
                  <a:srgbClr val="6B7780"/>
                </a:solidFill>
                <a:latin typeface="IBM Plex Mono" pitchFamily="34" charset="0"/>
                <a:ea typeface="IBM Plex Mono" pitchFamily="34" charset="-122"/>
                <a:cs typeface="IBM Plex Mono" pitchFamily="34" charset="-120"/>
              </a:rPr>
              <a:t>KEY USE CASES · AI</a:t>
            </a:r>
            <a:endParaRPr lang="en-US" sz="900" dirty="0"/>
          </a:p>
        </p:txBody>
      </p:sp>
      <p:sp>
        <p:nvSpPr>
          <p:cNvPr id="3" name="Text 1"/>
          <p:cNvSpPr/>
          <p:nvPr>
            <p:ph idx="102" type="title" hasCustomPrompt="1"/>
          </p:nvPr>
        </p:nvSpPr>
        <p:spPr>
          <a:xfrm>
            <a:off x="777240" y="987552"/>
            <a:ext cx="7726680" cy="731520"/>
          </a:xfrm>
          <a:prstGeom prst="rect">
            <a:avLst/>
          </a:prstGeom>
          <a:noFill/>
          <a:ln/>
        </p:spPr>
        <p:txBody>
          <a:bodyPr wrap="square" lIns="0" tIns="0" rIns="0" bIns="0" rtlCol="0" anchor="t"/>
          <a:lstStyle/>
          <a:p>
            <a:pPr algn="l" indent="0" marL="0">
              <a:buNone/>
            </a:pPr>
            <a:r>
              <a:rPr lang="en-US" sz="2800" b="1" dirty="0">
                <a:solidFill>
                  <a:schemeClr val="tx1"/>
                </a:solidFill>
              </a:rPr>
              <a:t>AI: the repeat work, done by agents.</a:t>
            </a:r>
            <a:endParaRPr lang="en-US" sz="2800" dirty="0"/>
          </a:p>
        </p:txBody>
      </p:sp>
      <p:sp>
        <p:nvSpPr>
          <p:cNvPr id="4" name="Text 1"/>
          <p:cNvSpPr/>
          <p:nvPr>
            <p:ph idx="103" type="body" hasCustomPrompt="1"/>
          </p:nvPr>
        </p:nvSpPr>
        <p:spPr>
          <a:xfrm>
            <a:off x="8503920" y="1024128"/>
            <a:ext cx="2910535" cy="822960"/>
          </a:xfrm>
          <a:prstGeom prst="rect">
            <a:avLst/>
          </a:prstGeom>
          <a:noFill/>
          <a:ln/>
        </p:spPr>
        <p:txBody>
          <a:bodyPr wrap="square" lIns="0" tIns="0" rIns="0" bIns="0" rtlCol="0" anchor="t"/>
          <a:lstStyle/>
          <a:p>
            <a:pPr algn="l" indent="0" marL="0">
              <a:lnSpc>
                <a:spcPct val="120000"/>
              </a:lnSpc>
              <a:buNone/>
            </a:pPr>
            <a:r>
              <a:rPr lang="en-US" sz="1050" dirty="0">
                <a:solidFill>
                  <a:srgbClr val="6B7780"/>
                </a:solidFill>
              </a:rPr>
              <a:t>Agents built on Claude that read, check, call and act inside your systems, with a person approving every step that matters.</a:t>
            </a:r>
            <a:endParaRPr lang="en-US" sz="1050" dirty="0"/>
          </a:p>
        </p:txBody>
      </p:sp>
      <p:sp>
        <p:nvSpPr>
          <p:cNvPr id="5" name="page-num-300"/>
          <p:cNvSpPr txBox="1"/>
          <p:nvPr/>
        </p:nvSpPr>
        <p:spPr>
          <a:xfrm>
            <a:off x="10042855" y="384048"/>
            <a:ext cx="1371600" cy="228600"/>
          </a:xfrm>
          <a:prstGeom prst="rect">
            <a:avLst/>
          </a:prstGeom>
          <a:noFill/>
          <a:ln/>
        </p:spPr>
        <p:txBody>
          <a:bodyPr wrap="square" lIns="0" tIns="0" rIns="0" bIns="0" rtlCol="0" anchor="ctr"/>
          <a:lstStyle/>
          <a:p>
            <a:pPr algn="r" indent="0" marL="0">
              <a:buNone/>
            </a:pPr>
            <a:r>
              <a:rPr lang="en-US" sz="900" spc="100" kern="0" dirty="0">
                <a:solidFill>
                  <a:srgbClr val="6B7780"/>
                </a:solidFill>
                <a:latin typeface="IBM Plex Mono" pitchFamily="34" charset="0"/>
                <a:ea typeface="IBM Plex Mono" pitchFamily="34" charset="-122"/>
                <a:cs typeface="IBM Plex Mono" pitchFamily="34" charset="-120"/>
              </a:rPr>
              <a:t>10 / 13</a:t>
            </a:r>
            <a:endParaRPr lang="en-US" sz="900" dirty="0"/>
          </a:p>
        </p:txBody>
      </p:sp>
      <p:sp>
        <p:nvSpPr>
          <p:cNvPr id="6" name="progress"/>
          <p:cNvSpPr/>
          <p:nvPr/>
        </p:nvSpPr>
        <p:spPr>
          <a:xfrm>
            <a:off x="8482340" y="731520"/>
            <a:ext cx="1005840" cy="41148"/>
          </a:xfrm>
          <a:prstGeom prst="rect">
            <a:avLst/>
          </a:prstGeom>
          <a:solidFill>
            <a:schemeClr val="accent1"/>
          </a:solidFill>
          <a:ln/>
        </p:spPr>
      </p:sp>
      <p:sp>
        <p:nvSpPr>
          <p:cNvPr id="7" name="case-card-301"/>
          <p:cNvSpPr/>
          <p:nvPr/>
        </p:nvSpPr>
        <p:spPr>
          <a:xfrm>
            <a:off x="777240" y="1920240"/>
            <a:ext cx="3362858" cy="1828800"/>
          </a:xfrm>
          <a:prstGeom prst="roundRect">
            <a:avLst>
              <a:gd name="adj" fmla="val 4000"/>
            </a:avLst>
          </a:prstGeom>
          <a:solidFill>
            <a:srgbClr val="FFFFFF"/>
          </a:solidFill>
          <a:ln w="9525">
            <a:solidFill>
              <a:srgbClr val="D9DFE3"/>
            </a:solidFill>
            <a:prstDash val="solid"/>
          </a:ln>
        </p:spPr>
      </p:sp>
      <p:pic>
        <p:nvPicPr>
          <p:cNvPr id="8" name="photo-302" descr="preencoded.png">    </p:cNvPr>
          <p:cNvPicPr>
            <a:picLocks noChangeAspect="1"/>
          </p:cNvPicPr>
          <p:nvPr/>
        </p:nvPicPr>
        <p:blipFill>
          <a:blip r:embed="rId1"/>
          <a:stretch>
            <a:fillRect/>
          </a:stretch>
        </p:blipFill>
        <p:spPr>
          <a:xfrm>
            <a:off x="822960" y="1965960"/>
            <a:ext cx="1097280" cy="1737360"/>
          </a:xfrm>
          <a:prstGeom prst="rect">
            <a:avLst/>
          </a:prstGeom>
        </p:spPr>
      </p:pic>
      <p:sp>
        <p:nvSpPr>
          <p:cNvPr id="9" name="dot-303"/>
          <p:cNvSpPr/>
          <p:nvPr/>
        </p:nvSpPr>
        <p:spPr>
          <a:xfrm>
            <a:off x="2075688" y="2093976"/>
            <a:ext cx="82296" cy="82296"/>
          </a:xfrm>
          <a:prstGeom prst="ellipse">
            <a:avLst/>
          </a:prstGeom>
          <a:solidFill>
            <a:srgbClr val="B5583A"/>
          </a:solidFill>
          <a:ln/>
        </p:spPr>
      </p:sp>
      <p:sp>
        <p:nvSpPr>
          <p:cNvPr id="10" name="text-304"/>
          <p:cNvSpPr txBox="1"/>
          <p:nvPr/>
        </p:nvSpPr>
        <p:spPr>
          <a:xfrm>
            <a:off x="2231136" y="2039112"/>
            <a:ext cx="1918106" cy="182880"/>
          </a:xfrm>
          <a:prstGeom prst="rect">
            <a:avLst/>
          </a:prstGeom>
          <a:noFill/>
          <a:ln/>
        </p:spPr>
        <p:txBody>
          <a:bodyPr wrap="square" lIns="0" tIns="0" rIns="0" bIns="0" rtlCol="0" anchor="ctr"/>
          <a:lstStyle/>
          <a:p>
            <a:pPr indent="0" marL="0">
              <a:buNone/>
            </a:pPr>
            <a:r>
              <a:rPr lang="en-US" sz="700" spc="100" kern="0" dirty="0">
                <a:solidFill>
                  <a:srgbClr val="B5583A"/>
                </a:solidFill>
                <a:latin typeface="IBM Plex Mono" pitchFamily="34" charset="0"/>
                <a:ea typeface="IBM Plex Mono" pitchFamily="34" charset="-122"/>
                <a:cs typeface="IBM Plex Mono" pitchFamily="34" charset="-120"/>
              </a:rPr>
              <a:t>CLIENT RESULT</a:t>
            </a:r>
            <a:endParaRPr lang="en-US" sz="700" dirty="0"/>
          </a:p>
        </p:txBody>
      </p:sp>
      <p:sp>
        <p:nvSpPr>
          <p:cNvPr id="11" name="text-305"/>
          <p:cNvSpPr txBox="1"/>
          <p:nvPr/>
        </p:nvSpPr>
        <p:spPr>
          <a:xfrm>
            <a:off x="2075688" y="2304288"/>
            <a:ext cx="1918106" cy="585216"/>
          </a:xfrm>
          <a:prstGeom prst="rect">
            <a:avLst/>
          </a:prstGeom>
          <a:noFill/>
          <a:ln/>
        </p:spPr>
        <p:txBody>
          <a:bodyPr wrap="square" lIns="0" tIns="0" rIns="0" bIns="0" rtlCol="0" anchor="t"/>
          <a:lstStyle/>
          <a:p>
            <a:pPr indent="0" marL="0">
              <a:lnSpc>
                <a:spcPct val="105000"/>
              </a:lnSpc>
              <a:buNone/>
            </a:pPr>
            <a:r>
              <a:rPr lang="en-US" sz="1050" b="1" dirty="0">
                <a:solidFill>
                  <a:schemeClr val="tx1"/>
                </a:solidFill>
              </a:rPr>
              <a:t>Find margin leaks before the books close</a:t>
            </a:r>
            <a:endParaRPr lang="en-US" sz="1050" dirty="0"/>
          </a:p>
        </p:txBody>
      </p:sp>
      <p:sp>
        <p:nvSpPr>
          <p:cNvPr id="12" name="text-306"/>
          <p:cNvSpPr txBox="1"/>
          <p:nvPr/>
        </p:nvSpPr>
        <p:spPr>
          <a:xfrm>
            <a:off x="2075688" y="2907792"/>
            <a:ext cx="1918106" cy="274320"/>
          </a:xfrm>
          <a:prstGeom prst="rect">
            <a:avLst/>
          </a:prstGeom>
          <a:noFill/>
          <a:ln/>
        </p:spPr>
        <p:txBody>
          <a:bodyPr wrap="square" lIns="0" tIns="0" rIns="0" bIns="0" rtlCol="0" anchor="t"/>
          <a:lstStyle/>
          <a:p>
            <a:pPr indent="0" marL="0">
              <a:lnSpc>
                <a:spcPct val="110000"/>
              </a:lnSpc>
              <a:buNone/>
            </a:pPr>
            <a:r>
              <a:rPr lang="en-US" sz="850" dirty="0">
                <a:solidFill>
                  <a:srgbClr val="6B7780"/>
                </a:solidFill>
              </a:rPr>
              <a:t>A margin agent watching landed cost</a:t>
            </a:r>
            <a:endParaRPr lang="en-US" sz="850" dirty="0"/>
          </a:p>
        </p:txBody>
      </p:sp>
      <p:sp>
        <p:nvSpPr>
          <p:cNvPr id="13" name="rule-307"/>
          <p:cNvSpPr/>
          <p:nvPr/>
        </p:nvSpPr>
        <p:spPr>
          <a:xfrm>
            <a:off x="2075688" y="3218688"/>
            <a:ext cx="1918106" cy="0"/>
          </a:xfrm>
          <a:prstGeom prst="line">
            <a:avLst/>
          </a:prstGeom>
          <a:noFill/>
          <a:ln w="9525">
            <a:solidFill>
              <a:srgbClr val="D9DFE3"/>
            </a:solidFill>
            <a:prstDash val="solid"/>
          </a:ln>
        </p:spPr>
      </p:sp>
      <p:sp>
        <p:nvSpPr>
          <p:cNvPr id="14" name="text-308"/>
          <p:cNvSpPr txBox="1"/>
          <p:nvPr/>
        </p:nvSpPr>
        <p:spPr>
          <a:xfrm>
            <a:off x="2075688" y="3255264"/>
            <a:ext cx="1918106" cy="256032"/>
          </a:xfrm>
          <a:prstGeom prst="rect">
            <a:avLst/>
          </a:prstGeom>
          <a:noFill/>
          <a:ln/>
        </p:spPr>
        <p:txBody>
          <a:bodyPr wrap="square" lIns="0" tIns="0" rIns="0" bIns="0" rtlCol="0" anchor="t"/>
          <a:lstStyle/>
          <a:p>
            <a:pPr indent="0" marL="0">
              <a:buNone/>
            </a:pPr>
            <a:r>
              <a:rPr lang="en-US" sz="1600" b="1" dirty="0">
                <a:solidFill>
                  <a:srgbClr val="B5583A"/>
                </a:solidFill>
              </a:rPr>
              <a:t>$240k</a:t>
            </a:r>
            <a:endParaRPr lang="en-US" sz="1600" dirty="0"/>
          </a:p>
        </p:txBody>
      </p:sp>
      <p:sp>
        <p:nvSpPr>
          <p:cNvPr id="15" name="text-309"/>
          <p:cNvSpPr txBox="1"/>
          <p:nvPr/>
        </p:nvSpPr>
        <p:spPr>
          <a:xfrm>
            <a:off x="2075688" y="3520440"/>
            <a:ext cx="1918106" cy="182880"/>
          </a:xfrm>
          <a:prstGeom prst="rect">
            <a:avLst/>
          </a:prstGeom>
          <a:noFill/>
          <a:ln/>
        </p:spPr>
        <p:txBody>
          <a:bodyPr wrap="square" lIns="0" tIns="0" rIns="0" bIns="0" rtlCol="0" anchor="t"/>
          <a:lstStyle/>
          <a:p>
            <a:pPr indent="0" marL="0">
              <a:buNone/>
            </a:pPr>
            <a:r>
              <a:rPr lang="en-US" sz="750" dirty="0">
                <a:solidFill>
                  <a:srgbClr val="6B7780"/>
                </a:solidFill>
              </a:rPr>
              <a:t>saved a year, first alert on day 14</a:t>
            </a:r>
            <a:endParaRPr lang="en-US" sz="750" dirty="0"/>
          </a:p>
        </p:txBody>
      </p:sp>
      <p:sp>
        <p:nvSpPr>
          <p:cNvPr id="16" name="case-card-310"/>
          <p:cNvSpPr/>
          <p:nvPr/>
        </p:nvSpPr>
        <p:spPr>
          <a:xfrm>
            <a:off x="4414418" y="1920240"/>
            <a:ext cx="3362858" cy="1828800"/>
          </a:xfrm>
          <a:prstGeom prst="roundRect">
            <a:avLst>
              <a:gd name="adj" fmla="val 4000"/>
            </a:avLst>
          </a:prstGeom>
          <a:solidFill>
            <a:srgbClr val="FFFFFF"/>
          </a:solidFill>
          <a:ln w="9525">
            <a:solidFill>
              <a:srgbClr val="D9DFE3"/>
            </a:solidFill>
            <a:prstDash val="solid"/>
          </a:ln>
        </p:spPr>
      </p:sp>
      <p:pic>
        <p:nvPicPr>
          <p:cNvPr id="17" name="photo-311" descr="preencoded.png">    </p:cNvPr>
          <p:cNvPicPr>
            <a:picLocks noChangeAspect="1"/>
          </p:cNvPicPr>
          <p:nvPr/>
        </p:nvPicPr>
        <p:blipFill>
          <a:blip r:embed="rId2"/>
          <a:stretch>
            <a:fillRect/>
          </a:stretch>
        </p:blipFill>
        <p:spPr>
          <a:xfrm>
            <a:off x="4460138" y="1965960"/>
            <a:ext cx="1097280" cy="1737360"/>
          </a:xfrm>
          <a:prstGeom prst="rect">
            <a:avLst/>
          </a:prstGeom>
        </p:spPr>
      </p:pic>
      <p:sp>
        <p:nvSpPr>
          <p:cNvPr id="18" name="dot-312"/>
          <p:cNvSpPr/>
          <p:nvPr/>
        </p:nvSpPr>
        <p:spPr>
          <a:xfrm>
            <a:off x="5712866" y="2093976"/>
            <a:ext cx="82296" cy="82296"/>
          </a:xfrm>
          <a:prstGeom prst="ellipse">
            <a:avLst/>
          </a:prstGeom>
          <a:solidFill>
            <a:srgbClr val="B5583A"/>
          </a:solidFill>
          <a:ln/>
        </p:spPr>
      </p:sp>
      <p:sp>
        <p:nvSpPr>
          <p:cNvPr id="19" name="text-313"/>
          <p:cNvSpPr txBox="1"/>
          <p:nvPr/>
        </p:nvSpPr>
        <p:spPr>
          <a:xfrm>
            <a:off x="5868314" y="2039112"/>
            <a:ext cx="1918106" cy="182880"/>
          </a:xfrm>
          <a:prstGeom prst="rect">
            <a:avLst/>
          </a:prstGeom>
          <a:noFill/>
          <a:ln/>
        </p:spPr>
        <p:txBody>
          <a:bodyPr wrap="square" lIns="0" tIns="0" rIns="0" bIns="0" rtlCol="0" anchor="ctr"/>
          <a:lstStyle/>
          <a:p>
            <a:pPr indent="0" marL="0">
              <a:buNone/>
            </a:pPr>
            <a:r>
              <a:rPr lang="en-US" sz="700" spc="100" kern="0" dirty="0">
                <a:solidFill>
                  <a:srgbClr val="B5583A"/>
                </a:solidFill>
                <a:latin typeface="IBM Plex Mono" pitchFamily="34" charset="0"/>
                <a:ea typeface="IBM Plex Mono" pitchFamily="34" charset="-122"/>
                <a:cs typeface="IBM Plex Mono" pitchFamily="34" charset="-120"/>
              </a:rPr>
              <a:t>CLIENT RESULT</a:t>
            </a:r>
            <a:endParaRPr lang="en-US" sz="700" dirty="0"/>
          </a:p>
        </p:txBody>
      </p:sp>
      <p:sp>
        <p:nvSpPr>
          <p:cNvPr id="20" name="text-314"/>
          <p:cNvSpPr txBox="1"/>
          <p:nvPr/>
        </p:nvSpPr>
        <p:spPr>
          <a:xfrm>
            <a:off x="5712866" y="2304288"/>
            <a:ext cx="1918106" cy="585216"/>
          </a:xfrm>
          <a:prstGeom prst="rect">
            <a:avLst/>
          </a:prstGeom>
          <a:noFill/>
          <a:ln/>
        </p:spPr>
        <p:txBody>
          <a:bodyPr wrap="square" lIns="0" tIns="0" rIns="0" bIns="0" rtlCol="0" anchor="t"/>
          <a:lstStyle/>
          <a:p>
            <a:pPr indent="0" marL="0">
              <a:lnSpc>
                <a:spcPct val="105000"/>
              </a:lnSpc>
              <a:buNone/>
            </a:pPr>
            <a:r>
              <a:rPr lang="en-US" sz="1050" b="1" dirty="0">
                <a:solidFill>
                  <a:schemeClr val="tx1"/>
                </a:solidFill>
              </a:rPr>
              <a:t>Stop analysts spending days writing up every backtest</a:t>
            </a:r>
            <a:endParaRPr lang="en-US" sz="1050" dirty="0"/>
          </a:p>
        </p:txBody>
      </p:sp>
      <p:sp>
        <p:nvSpPr>
          <p:cNvPr id="21" name="text-315"/>
          <p:cNvSpPr txBox="1"/>
          <p:nvPr/>
        </p:nvSpPr>
        <p:spPr>
          <a:xfrm>
            <a:off x="5712866" y="2907792"/>
            <a:ext cx="1918106" cy="274320"/>
          </a:xfrm>
          <a:prstGeom prst="rect">
            <a:avLst/>
          </a:prstGeom>
          <a:noFill/>
          <a:ln/>
        </p:spPr>
        <p:txBody>
          <a:bodyPr wrap="square" lIns="0" tIns="0" rIns="0" bIns="0" rtlCol="0" anchor="t"/>
          <a:lstStyle/>
          <a:p>
            <a:pPr indent="0" marL="0">
              <a:lnSpc>
                <a:spcPct val="110000"/>
              </a:lnSpc>
              <a:buNone/>
            </a:pPr>
            <a:r>
              <a:rPr lang="en-US" sz="850" dirty="0">
                <a:solidFill>
                  <a:srgbClr val="6B7780"/>
                </a:solidFill>
              </a:rPr>
              <a:t>Every run writes its own summary</a:t>
            </a:r>
            <a:endParaRPr lang="en-US" sz="850" dirty="0"/>
          </a:p>
        </p:txBody>
      </p:sp>
      <p:sp>
        <p:nvSpPr>
          <p:cNvPr id="22" name="rule-316"/>
          <p:cNvSpPr/>
          <p:nvPr/>
        </p:nvSpPr>
        <p:spPr>
          <a:xfrm>
            <a:off x="5712866" y="3218688"/>
            <a:ext cx="1918106" cy="0"/>
          </a:xfrm>
          <a:prstGeom prst="line">
            <a:avLst/>
          </a:prstGeom>
          <a:noFill/>
          <a:ln w="9525">
            <a:solidFill>
              <a:srgbClr val="D9DFE3"/>
            </a:solidFill>
            <a:prstDash val="solid"/>
          </a:ln>
        </p:spPr>
      </p:sp>
      <p:sp>
        <p:nvSpPr>
          <p:cNvPr id="23" name="text-317"/>
          <p:cNvSpPr txBox="1"/>
          <p:nvPr/>
        </p:nvSpPr>
        <p:spPr>
          <a:xfrm>
            <a:off x="5712866" y="3255264"/>
            <a:ext cx="1918106" cy="256032"/>
          </a:xfrm>
          <a:prstGeom prst="rect">
            <a:avLst/>
          </a:prstGeom>
          <a:noFill/>
          <a:ln/>
        </p:spPr>
        <p:txBody>
          <a:bodyPr wrap="square" lIns="0" tIns="0" rIns="0" bIns="0" rtlCol="0" anchor="t"/>
          <a:lstStyle/>
          <a:p>
            <a:pPr indent="0" marL="0">
              <a:buNone/>
            </a:pPr>
            <a:r>
              <a:rPr lang="en-US" sz="1600" b="1" dirty="0">
                <a:solidFill>
                  <a:srgbClr val="B5583A"/>
                </a:solidFill>
              </a:rPr>
              <a:t>60–70%</a:t>
            </a:r>
            <a:endParaRPr lang="en-US" sz="1600" dirty="0"/>
          </a:p>
        </p:txBody>
      </p:sp>
      <p:sp>
        <p:nvSpPr>
          <p:cNvPr id="24" name="text-318"/>
          <p:cNvSpPr txBox="1"/>
          <p:nvPr/>
        </p:nvSpPr>
        <p:spPr>
          <a:xfrm>
            <a:off x="5712866" y="3520440"/>
            <a:ext cx="1918106" cy="182880"/>
          </a:xfrm>
          <a:prstGeom prst="rect">
            <a:avLst/>
          </a:prstGeom>
          <a:noFill/>
          <a:ln/>
        </p:spPr>
        <p:txBody>
          <a:bodyPr wrap="square" lIns="0" tIns="0" rIns="0" bIns="0" rtlCol="0" anchor="t"/>
          <a:lstStyle/>
          <a:p>
            <a:pPr indent="0" marL="0">
              <a:buNone/>
            </a:pPr>
            <a:r>
              <a:rPr lang="en-US" sz="750" dirty="0">
                <a:solidFill>
                  <a:srgbClr val="6B7780"/>
                </a:solidFill>
              </a:rPr>
              <a:t>less research and documentation time</a:t>
            </a:r>
            <a:endParaRPr lang="en-US" sz="750" dirty="0"/>
          </a:p>
        </p:txBody>
      </p:sp>
      <p:sp>
        <p:nvSpPr>
          <p:cNvPr id="25" name="case-card-319"/>
          <p:cNvSpPr/>
          <p:nvPr/>
        </p:nvSpPr>
        <p:spPr>
          <a:xfrm>
            <a:off x="8051597" y="1920240"/>
            <a:ext cx="3362858" cy="1828800"/>
          </a:xfrm>
          <a:prstGeom prst="roundRect">
            <a:avLst>
              <a:gd name="adj" fmla="val 4000"/>
            </a:avLst>
          </a:prstGeom>
          <a:solidFill>
            <a:srgbClr val="FFFFFF"/>
          </a:solidFill>
          <a:ln w="9525">
            <a:solidFill>
              <a:srgbClr val="D9DFE3"/>
            </a:solidFill>
            <a:prstDash val="solid"/>
          </a:ln>
        </p:spPr>
      </p:sp>
      <p:pic>
        <p:nvPicPr>
          <p:cNvPr id="26" name="photo-320" descr="preencoded.png">    </p:cNvPr>
          <p:cNvPicPr>
            <a:picLocks noChangeAspect="1"/>
          </p:cNvPicPr>
          <p:nvPr/>
        </p:nvPicPr>
        <p:blipFill>
          <a:blip r:embed="rId3"/>
          <a:stretch>
            <a:fillRect/>
          </a:stretch>
        </p:blipFill>
        <p:spPr>
          <a:xfrm>
            <a:off x="8097317" y="1965960"/>
            <a:ext cx="1097280" cy="1737360"/>
          </a:xfrm>
          <a:prstGeom prst="rect">
            <a:avLst/>
          </a:prstGeom>
        </p:spPr>
      </p:pic>
      <p:sp>
        <p:nvSpPr>
          <p:cNvPr id="27" name="dot-321"/>
          <p:cNvSpPr/>
          <p:nvPr/>
        </p:nvSpPr>
        <p:spPr>
          <a:xfrm>
            <a:off x="9350045" y="2093976"/>
            <a:ext cx="82296" cy="82296"/>
          </a:xfrm>
          <a:prstGeom prst="ellipse">
            <a:avLst/>
          </a:prstGeom>
          <a:solidFill>
            <a:srgbClr val="B5583A"/>
          </a:solidFill>
          <a:ln/>
        </p:spPr>
      </p:sp>
      <p:sp>
        <p:nvSpPr>
          <p:cNvPr id="28" name="text-322"/>
          <p:cNvSpPr txBox="1"/>
          <p:nvPr/>
        </p:nvSpPr>
        <p:spPr>
          <a:xfrm>
            <a:off x="9505493" y="2039112"/>
            <a:ext cx="1918106" cy="182880"/>
          </a:xfrm>
          <a:prstGeom prst="rect">
            <a:avLst/>
          </a:prstGeom>
          <a:noFill/>
          <a:ln/>
        </p:spPr>
        <p:txBody>
          <a:bodyPr wrap="square" lIns="0" tIns="0" rIns="0" bIns="0" rtlCol="0" anchor="ctr"/>
          <a:lstStyle/>
          <a:p>
            <a:pPr indent="0" marL="0">
              <a:buNone/>
            </a:pPr>
            <a:r>
              <a:rPr lang="en-US" sz="700" spc="100" kern="0" dirty="0">
                <a:solidFill>
                  <a:srgbClr val="B5583A"/>
                </a:solidFill>
                <a:latin typeface="IBM Plex Mono" pitchFamily="34" charset="0"/>
                <a:ea typeface="IBM Plex Mono" pitchFamily="34" charset="-122"/>
                <a:cs typeface="IBM Plex Mono" pitchFamily="34" charset="-120"/>
              </a:rPr>
              <a:t>CLIENT RESULT</a:t>
            </a:r>
            <a:endParaRPr lang="en-US" sz="700" dirty="0"/>
          </a:p>
        </p:txBody>
      </p:sp>
      <p:sp>
        <p:nvSpPr>
          <p:cNvPr id="29" name="text-323"/>
          <p:cNvSpPr txBox="1"/>
          <p:nvPr/>
        </p:nvSpPr>
        <p:spPr>
          <a:xfrm>
            <a:off x="9350045" y="2304288"/>
            <a:ext cx="1918106" cy="585216"/>
          </a:xfrm>
          <a:prstGeom prst="rect">
            <a:avLst/>
          </a:prstGeom>
          <a:noFill/>
          <a:ln/>
        </p:spPr>
        <p:txBody>
          <a:bodyPr wrap="square" lIns="0" tIns="0" rIns="0" bIns="0" rtlCol="0" anchor="t"/>
          <a:lstStyle/>
          <a:p>
            <a:pPr indent="0" marL="0">
              <a:lnSpc>
                <a:spcPct val="105000"/>
              </a:lnSpc>
              <a:buNone/>
            </a:pPr>
            <a:r>
              <a:rPr lang="en-US" sz="1050" b="1" dirty="0">
                <a:solidFill>
                  <a:schemeClr val="tx1"/>
                </a:solidFill>
              </a:rPr>
              <a:t>Let traders build a strategy without 1,000 dropdowns</a:t>
            </a:r>
            <a:endParaRPr lang="en-US" sz="1050" dirty="0"/>
          </a:p>
        </p:txBody>
      </p:sp>
      <p:sp>
        <p:nvSpPr>
          <p:cNvPr id="30" name="text-324"/>
          <p:cNvSpPr txBox="1"/>
          <p:nvPr/>
        </p:nvSpPr>
        <p:spPr>
          <a:xfrm>
            <a:off x="9350045" y="2907792"/>
            <a:ext cx="1918106" cy="274320"/>
          </a:xfrm>
          <a:prstGeom prst="rect">
            <a:avLst/>
          </a:prstGeom>
          <a:noFill/>
          <a:ln/>
        </p:spPr>
        <p:txBody>
          <a:bodyPr wrap="square" lIns="0" tIns="0" rIns="0" bIns="0" rtlCol="0" anchor="t"/>
          <a:lstStyle/>
          <a:p>
            <a:pPr indent="0" marL="0">
              <a:lnSpc>
                <a:spcPct val="110000"/>
              </a:lnSpc>
              <a:buNone/>
            </a:pPr>
            <a:r>
              <a:rPr lang="en-US" sz="850" dirty="0">
                <a:solidFill>
                  <a:srgbClr val="6B7780"/>
                </a:solidFill>
              </a:rPr>
              <a:t>Describe entry and exit in plain words</a:t>
            </a:r>
            <a:endParaRPr lang="en-US" sz="850" dirty="0"/>
          </a:p>
        </p:txBody>
      </p:sp>
      <p:sp>
        <p:nvSpPr>
          <p:cNvPr id="31" name="rule-325"/>
          <p:cNvSpPr/>
          <p:nvPr/>
        </p:nvSpPr>
        <p:spPr>
          <a:xfrm>
            <a:off x="9350045" y="3218688"/>
            <a:ext cx="1918106" cy="0"/>
          </a:xfrm>
          <a:prstGeom prst="line">
            <a:avLst/>
          </a:prstGeom>
          <a:noFill/>
          <a:ln w="9525">
            <a:solidFill>
              <a:srgbClr val="D9DFE3"/>
            </a:solidFill>
            <a:prstDash val="solid"/>
          </a:ln>
        </p:spPr>
      </p:sp>
      <p:sp>
        <p:nvSpPr>
          <p:cNvPr id="32" name="text-326"/>
          <p:cNvSpPr txBox="1"/>
          <p:nvPr/>
        </p:nvSpPr>
        <p:spPr>
          <a:xfrm>
            <a:off x="9350045" y="3255264"/>
            <a:ext cx="1918106" cy="256032"/>
          </a:xfrm>
          <a:prstGeom prst="rect">
            <a:avLst/>
          </a:prstGeom>
          <a:noFill/>
          <a:ln/>
        </p:spPr>
        <p:txBody>
          <a:bodyPr wrap="square" lIns="0" tIns="0" rIns="0" bIns="0" rtlCol="0" anchor="t"/>
          <a:lstStyle/>
          <a:p>
            <a:pPr indent="0" marL="0">
              <a:buNone/>
            </a:pPr>
            <a:r>
              <a:rPr lang="en-US" sz="1600" b="1" dirty="0">
                <a:solidFill>
                  <a:srgbClr val="B5583A"/>
                </a:solidFill>
              </a:rPr>
              <a:t>Plain words</a:t>
            </a:r>
            <a:endParaRPr lang="en-US" sz="1600" dirty="0"/>
          </a:p>
        </p:txBody>
      </p:sp>
      <p:sp>
        <p:nvSpPr>
          <p:cNvPr id="33" name="text-327"/>
          <p:cNvSpPr txBox="1"/>
          <p:nvPr/>
        </p:nvSpPr>
        <p:spPr>
          <a:xfrm>
            <a:off x="9350045" y="3520440"/>
            <a:ext cx="1918106" cy="182880"/>
          </a:xfrm>
          <a:prstGeom prst="rect">
            <a:avLst/>
          </a:prstGeom>
          <a:noFill/>
          <a:ln/>
        </p:spPr>
        <p:txBody>
          <a:bodyPr wrap="square" lIns="0" tIns="0" rIns="0" bIns="0" rtlCol="0" anchor="t"/>
          <a:lstStyle/>
          <a:p>
            <a:pPr indent="0" marL="0">
              <a:buNone/>
            </a:pPr>
            <a:r>
              <a:rPr lang="en-US" sz="750" dirty="0">
                <a:solidFill>
                  <a:srgbClr val="6B7780"/>
                </a:solidFill>
              </a:rPr>
              <a:t>replace rule-by-rule set-up</a:t>
            </a:r>
            <a:endParaRPr lang="en-US" sz="750" dirty="0"/>
          </a:p>
        </p:txBody>
      </p:sp>
      <p:sp>
        <p:nvSpPr>
          <p:cNvPr id="34" name="case-card-328"/>
          <p:cNvSpPr/>
          <p:nvPr/>
        </p:nvSpPr>
        <p:spPr>
          <a:xfrm>
            <a:off x="777240" y="3931920"/>
            <a:ext cx="3362858" cy="1828800"/>
          </a:xfrm>
          <a:prstGeom prst="roundRect">
            <a:avLst>
              <a:gd name="adj" fmla="val 4000"/>
            </a:avLst>
          </a:prstGeom>
          <a:solidFill>
            <a:srgbClr val="FFFFFF"/>
          </a:solidFill>
          <a:ln w="9525">
            <a:solidFill>
              <a:srgbClr val="D9DFE3"/>
            </a:solidFill>
            <a:prstDash val="solid"/>
          </a:ln>
        </p:spPr>
      </p:sp>
      <p:pic>
        <p:nvPicPr>
          <p:cNvPr id="35" name="photo-329" descr="preencoded.png">    </p:cNvPr>
          <p:cNvPicPr>
            <a:picLocks noChangeAspect="1"/>
          </p:cNvPicPr>
          <p:nvPr/>
        </p:nvPicPr>
        <p:blipFill>
          <a:blip r:embed="rId4"/>
          <a:stretch>
            <a:fillRect/>
          </a:stretch>
        </p:blipFill>
        <p:spPr>
          <a:xfrm>
            <a:off x="822960" y="3977640"/>
            <a:ext cx="1097280" cy="1737360"/>
          </a:xfrm>
          <a:prstGeom prst="rect">
            <a:avLst/>
          </a:prstGeom>
        </p:spPr>
      </p:pic>
      <p:sp>
        <p:nvSpPr>
          <p:cNvPr id="36" name="dot-330"/>
          <p:cNvSpPr/>
          <p:nvPr/>
        </p:nvSpPr>
        <p:spPr>
          <a:xfrm>
            <a:off x="2075688" y="4105656"/>
            <a:ext cx="82296" cy="82296"/>
          </a:xfrm>
          <a:prstGeom prst="ellipse">
            <a:avLst/>
          </a:prstGeom>
          <a:solidFill>
            <a:srgbClr val="C4CCD1"/>
          </a:solidFill>
          <a:ln/>
        </p:spPr>
      </p:sp>
      <p:sp>
        <p:nvSpPr>
          <p:cNvPr id="37" name="text-331"/>
          <p:cNvSpPr txBox="1"/>
          <p:nvPr/>
        </p:nvSpPr>
        <p:spPr>
          <a:xfrm>
            <a:off x="2231136" y="4050792"/>
            <a:ext cx="1918106" cy="182880"/>
          </a:xfrm>
          <a:prstGeom prst="rect">
            <a:avLst/>
          </a:prstGeom>
          <a:noFill/>
          <a:ln/>
        </p:spPr>
        <p:txBody>
          <a:bodyPr wrap="square" lIns="0" tIns="0" rIns="0" bIns="0" rtlCol="0" anchor="ctr"/>
          <a:lstStyle/>
          <a:p>
            <a:pPr indent="0" marL="0">
              <a:buNone/>
            </a:pPr>
            <a:r>
              <a:rPr lang="en-US" sz="700" spc="100" kern="0" dirty="0">
                <a:solidFill>
                  <a:srgbClr val="93A0A8"/>
                </a:solidFill>
                <a:latin typeface="IBM Plex Mono" pitchFamily="34" charset="0"/>
                <a:ea typeface="IBM Plex Mono" pitchFamily="34" charset="-122"/>
                <a:cs typeface="IBM Plex Mono" pitchFamily="34" charset="-120"/>
              </a:rPr>
              <a:t>USE CASE</a:t>
            </a:r>
            <a:endParaRPr lang="en-US" sz="700" dirty="0"/>
          </a:p>
        </p:txBody>
      </p:sp>
      <p:sp>
        <p:nvSpPr>
          <p:cNvPr id="38" name="text-332"/>
          <p:cNvSpPr txBox="1"/>
          <p:nvPr/>
        </p:nvSpPr>
        <p:spPr>
          <a:xfrm>
            <a:off x="2075688" y="4315968"/>
            <a:ext cx="1918106" cy="585216"/>
          </a:xfrm>
          <a:prstGeom prst="rect">
            <a:avLst/>
          </a:prstGeom>
          <a:noFill/>
          <a:ln/>
        </p:spPr>
        <p:txBody>
          <a:bodyPr wrap="square" lIns="0" tIns="0" rIns="0" bIns="0" rtlCol="0" anchor="t"/>
          <a:lstStyle/>
          <a:p>
            <a:pPr indent="0" marL="0">
              <a:lnSpc>
                <a:spcPct val="105000"/>
              </a:lnSpc>
              <a:buNone/>
            </a:pPr>
            <a:r>
              <a:rPr lang="en-US" sz="1050" b="1" dirty="0">
                <a:solidFill>
                  <a:schemeClr val="tx1"/>
                </a:solidFill>
              </a:rPr>
              <a:t>Clear the citizen grievance backlog before it becomes a headline</a:t>
            </a:r>
            <a:endParaRPr lang="en-US" sz="1050" dirty="0"/>
          </a:p>
        </p:txBody>
      </p:sp>
      <p:sp>
        <p:nvSpPr>
          <p:cNvPr id="39" name="text-333"/>
          <p:cNvSpPr txBox="1"/>
          <p:nvPr/>
        </p:nvSpPr>
        <p:spPr>
          <a:xfrm>
            <a:off x="2075688" y="4919472"/>
            <a:ext cx="1918106" cy="274320"/>
          </a:xfrm>
          <a:prstGeom prst="rect">
            <a:avLst/>
          </a:prstGeom>
          <a:noFill/>
          <a:ln/>
        </p:spPr>
        <p:txBody>
          <a:bodyPr wrap="square" lIns="0" tIns="0" rIns="0" bIns="0" rtlCol="0" anchor="t"/>
          <a:lstStyle/>
          <a:p>
            <a:pPr indent="0" marL="0">
              <a:lnSpc>
                <a:spcPct val="110000"/>
              </a:lnSpc>
              <a:buNone/>
            </a:pPr>
            <a:r>
              <a:rPr lang="en-US" sz="850" dirty="0">
                <a:solidFill>
                  <a:srgbClr val="6B7780"/>
                </a:solidFill>
              </a:rPr>
              <a:t>A triage agent reading every grievance</a:t>
            </a:r>
            <a:endParaRPr lang="en-US" sz="850" dirty="0"/>
          </a:p>
        </p:txBody>
      </p:sp>
      <p:sp>
        <p:nvSpPr>
          <p:cNvPr id="40" name="case-card-334"/>
          <p:cNvSpPr/>
          <p:nvPr/>
        </p:nvSpPr>
        <p:spPr>
          <a:xfrm>
            <a:off x="4414418" y="3931920"/>
            <a:ext cx="3362858" cy="1828800"/>
          </a:xfrm>
          <a:prstGeom prst="roundRect">
            <a:avLst>
              <a:gd name="adj" fmla="val 4000"/>
            </a:avLst>
          </a:prstGeom>
          <a:solidFill>
            <a:srgbClr val="FFFFFF"/>
          </a:solidFill>
          <a:ln w="9525">
            <a:solidFill>
              <a:srgbClr val="D9DFE3"/>
            </a:solidFill>
            <a:prstDash val="solid"/>
          </a:ln>
        </p:spPr>
      </p:sp>
      <p:pic>
        <p:nvPicPr>
          <p:cNvPr id="41" name="photo-335" descr="preencoded.png">    </p:cNvPr>
          <p:cNvPicPr>
            <a:picLocks noChangeAspect="1"/>
          </p:cNvPicPr>
          <p:nvPr/>
        </p:nvPicPr>
        <p:blipFill>
          <a:blip r:embed="rId5"/>
          <a:stretch>
            <a:fillRect/>
          </a:stretch>
        </p:blipFill>
        <p:spPr>
          <a:xfrm>
            <a:off x="4460138" y="3977640"/>
            <a:ext cx="1097280" cy="1737360"/>
          </a:xfrm>
          <a:prstGeom prst="rect">
            <a:avLst/>
          </a:prstGeom>
        </p:spPr>
      </p:pic>
      <p:sp>
        <p:nvSpPr>
          <p:cNvPr id="42" name="dot-336"/>
          <p:cNvSpPr/>
          <p:nvPr/>
        </p:nvSpPr>
        <p:spPr>
          <a:xfrm>
            <a:off x="5712866" y="4105656"/>
            <a:ext cx="82296" cy="82296"/>
          </a:xfrm>
          <a:prstGeom prst="ellipse">
            <a:avLst/>
          </a:prstGeom>
          <a:solidFill>
            <a:srgbClr val="C4CCD1"/>
          </a:solidFill>
          <a:ln/>
        </p:spPr>
      </p:sp>
      <p:sp>
        <p:nvSpPr>
          <p:cNvPr id="43" name="text-337"/>
          <p:cNvSpPr txBox="1"/>
          <p:nvPr/>
        </p:nvSpPr>
        <p:spPr>
          <a:xfrm>
            <a:off x="5868314" y="4050792"/>
            <a:ext cx="1918106" cy="182880"/>
          </a:xfrm>
          <a:prstGeom prst="rect">
            <a:avLst/>
          </a:prstGeom>
          <a:noFill/>
          <a:ln/>
        </p:spPr>
        <p:txBody>
          <a:bodyPr wrap="square" lIns="0" tIns="0" rIns="0" bIns="0" rtlCol="0" anchor="ctr"/>
          <a:lstStyle/>
          <a:p>
            <a:pPr indent="0" marL="0">
              <a:buNone/>
            </a:pPr>
            <a:r>
              <a:rPr lang="en-US" sz="700" spc="100" kern="0" dirty="0">
                <a:solidFill>
                  <a:srgbClr val="93A0A8"/>
                </a:solidFill>
                <a:latin typeface="IBM Plex Mono" pitchFamily="34" charset="0"/>
                <a:ea typeface="IBM Plex Mono" pitchFamily="34" charset="-122"/>
                <a:cs typeface="IBM Plex Mono" pitchFamily="34" charset="-120"/>
              </a:rPr>
              <a:t>USE CASE</a:t>
            </a:r>
            <a:endParaRPr lang="en-US" sz="700" dirty="0"/>
          </a:p>
        </p:txBody>
      </p:sp>
      <p:sp>
        <p:nvSpPr>
          <p:cNvPr id="44" name="text-338"/>
          <p:cNvSpPr txBox="1"/>
          <p:nvPr/>
        </p:nvSpPr>
        <p:spPr>
          <a:xfrm>
            <a:off x="5712866" y="4315968"/>
            <a:ext cx="1918106" cy="585216"/>
          </a:xfrm>
          <a:prstGeom prst="rect">
            <a:avLst/>
          </a:prstGeom>
          <a:noFill/>
          <a:ln/>
        </p:spPr>
        <p:txBody>
          <a:bodyPr wrap="square" lIns="0" tIns="0" rIns="0" bIns="0" rtlCol="0" anchor="t"/>
          <a:lstStyle/>
          <a:p>
            <a:pPr indent="0" marL="0">
              <a:lnSpc>
                <a:spcPct val="105000"/>
              </a:lnSpc>
              <a:buNone/>
            </a:pPr>
            <a:r>
              <a:rPr lang="en-US" sz="1050" b="1" dirty="0">
                <a:solidFill>
                  <a:schemeClr val="tx1"/>
                </a:solidFill>
              </a:rPr>
              <a:t>Clear the claims document backlog in hours, not days</a:t>
            </a:r>
            <a:endParaRPr lang="en-US" sz="1050" dirty="0"/>
          </a:p>
        </p:txBody>
      </p:sp>
      <p:sp>
        <p:nvSpPr>
          <p:cNvPr id="45" name="text-339"/>
          <p:cNvSpPr txBox="1"/>
          <p:nvPr/>
        </p:nvSpPr>
        <p:spPr>
          <a:xfrm>
            <a:off x="5712866" y="4919472"/>
            <a:ext cx="1918106" cy="274320"/>
          </a:xfrm>
          <a:prstGeom prst="rect">
            <a:avLst/>
          </a:prstGeom>
          <a:noFill/>
          <a:ln/>
        </p:spPr>
        <p:txBody>
          <a:bodyPr wrap="square" lIns="0" tIns="0" rIns="0" bIns="0" rtlCol="0" anchor="t"/>
          <a:lstStyle/>
          <a:p>
            <a:pPr indent="0" marL="0">
              <a:lnSpc>
                <a:spcPct val="110000"/>
              </a:lnSpc>
              <a:buNone/>
            </a:pPr>
            <a:r>
              <a:rPr lang="en-US" sz="850" dirty="0">
                <a:solidFill>
                  <a:srgbClr val="6B7780"/>
                </a:solidFill>
              </a:rPr>
              <a:t>A document agent reading every claim</a:t>
            </a:r>
            <a:endParaRPr lang="en-US" sz="850" dirty="0"/>
          </a:p>
        </p:txBody>
      </p:sp>
      <p:sp>
        <p:nvSpPr>
          <p:cNvPr id="46" name="case-card-340"/>
          <p:cNvSpPr/>
          <p:nvPr/>
        </p:nvSpPr>
        <p:spPr>
          <a:xfrm>
            <a:off x="8051597" y="3931920"/>
            <a:ext cx="3362858" cy="1828800"/>
          </a:xfrm>
          <a:prstGeom prst="roundRect">
            <a:avLst>
              <a:gd name="adj" fmla="val 4000"/>
            </a:avLst>
          </a:prstGeom>
          <a:solidFill>
            <a:srgbClr val="FFFFFF"/>
          </a:solidFill>
          <a:ln w="9525">
            <a:solidFill>
              <a:srgbClr val="D9DFE3"/>
            </a:solidFill>
            <a:prstDash val="solid"/>
          </a:ln>
        </p:spPr>
      </p:sp>
      <p:pic>
        <p:nvPicPr>
          <p:cNvPr id="47" name="photo-341" descr="preencoded.png">    </p:cNvPr>
          <p:cNvPicPr>
            <a:picLocks noChangeAspect="1"/>
          </p:cNvPicPr>
          <p:nvPr/>
        </p:nvPicPr>
        <p:blipFill>
          <a:blip r:embed="rId6"/>
          <a:stretch>
            <a:fillRect/>
          </a:stretch>
        </p:blipFill>
        <p:spPr>
          <a:xfrm>
            <a:off x="8097317" y="3977640"/>
            <a:ext cx="1097280" cy="1737360"/>
          </a:xfrm>
          <a:prstGeom prst="rect">
            <a:avLst/>
          </a:prstGeom>
        </p:spPr>
      </p:pic>
      <p:sp>
        <p:nvSpPr>
          <p:cNvPr id="48" name="dot-342"/>
          <p:cNvSpPr/>
          <p:nvPr/>
        </p:nvSpPr>
        <p:spPr>
          <a:xfrm>
            <a:off x="9350045" y="4105656"/>
            <a:ext cx="82296" cy="82296"/>
          </a:xfrm>
          <a:prstGeom prst="ellipse">
            <a:avLst/>
          </a:prstGeom>
          <a:solidFill>
            <a:srgbClr val="C4CCD1"/>
          </a:solidFill>
          <a:ln/>
        </p:spPr>
      </p:sp>
      <p:sp>
        <p:nvSpPr>
          <p:cNvPr id="49" name="text-343"/>
          <p:cNvSpPr txBox="1"/>
          <p:nvPr/>
        </p:nvSpPr>
        <p:spPr>
          <a:xfrm>
            <a:off x="9505493" y="4050792"/>
            <a:ext cx="1918106" cy="182880"/>
          </a:xfrm>
          <a:prstGeom prst="rect">
            <a:avLst/>
          </a:prstGeom>
          <a:noFill/>
          <a:ln/>
        </p:spPr>
        <p:txBody>
          <a:bodyPr wrap="square" lIns="0" tIns="0" rIns="0" bIns="0" rtlCol="0" anchor="ctr"/>
          <a:lstStyle/>
          <a:p>
            <a:pPr indent="0" marL="0">
              <a:buNone/>
            </a:pPr>
            <a:r>
              <a:rPr lang="en-US" sz="700" spc="100" kern="0" dirty="0">
                <a:solidFill>
                  <a:srgbClr val="93A0A8"/>
                </a:solidFill>
                <a:latin typeface="IBM Plex Mono" pitchFamily="34" charset="0"/>
                <a:ea typeface="IBM Plex Mono" pitchFamily="34" charset="-122"/>
                <a:cs typeface="IBM Plex Mono" pitchFamily="34" charset="-120"/>
              </a:rPr>
              <a:t>USE CASE</a:t>
            </a:r>
            <a:endParaRPr lang="en-US" sz="700" dirty="0"/>
          </a:p>
        </p:txBody>
      </p:sp>
      <p:sp>
        <p:nvSpPr>
          <p:cNvPr id="50" name="text-344"/>
          <p:cNvSpPr txBox="1"/>
          <p:nvPr/>
        </p:nvSpPr>
        <p:spPr>
          <a:xfrm>
            <a:off x="9350045" y="4315968"/>
            <a:ext cx="1918106" cy="585216"/>
          </a:xfrm>
          <a:prstGeom prst="rect">
            <a:avLst/>
          </a:prstGeom>
          <a:noFill/>
          <a:ln/>
        </p:spPr>
        <p:txBody>
          <a:bodyPr wrap="square" lIns="0" tIns="0" rIns="0" bIns="0" rtlCol="0" anchor="t"/>
          <a:lstStyle/>
          <a:p>
            <a:pPr indent="0" marL="0">
              <a:lnSpc>
                <a:spcPct val="105000"/>
              </a:lnSpc>
              <a:buNone/>
            </a:pPr>
            <a:r>
              <a:rPr lang="en-US" sz="1050" b="1" dirty="0">
                <a:solidFill>
                  <a:schemeClr val="tx1"/>
                </a:solidFill>
              </a:rPr>
              <a:t>Answer every inbound call, in Hindi, Marathi or English</a:t>
            </a:r>
            <a:endParaRPr lang="en-US" sz="1050" dirty="0"/>
          </a:p>
        </p:txBody>
      </p:sp>
      <p:sp>
        <p:nvSpPr>
          <p:cNvPr id="51" name="text-345"/>
          <p:cNvSpPr txBox="1"/>
          <p:nvPr/>
        </p:nvSpPr>
        <p:spPr>
          <a:xfrm>
            <a:off x="9350045" y="4919472"/>
            <a:ext cx="1918106" cy="274320"/>
          </a:xfrm>
          <a:prstGeom prst="rect">
            <a:avLst/>
          </a:prstGeom>
          <a:noFill/>
          <a:ln/>
        </p:spPr>
        <p:txBody>
          <a:bodyPr wrap="square" lIns="0" tIns="0" rIns="0" bIns="0" rtlCol="0" anchor="t"/>
          <a:lstStyle/>
          <a:p>
            <a:pPr indent="0" marL="0">
              <a:lnSpc>
                <a:spcPct val="110000"/>
              </a:lnSpc>
              <a:buNone/>
            </a:pPr>
            <a:r>
              <a:rPr lang="en-US" sz="850" dirty="0">
                <a:solidFill>
                  <a:srgbClr val="6B7780"/>
                </a:solidFill>
              </a:rPr>
              <a:t>A voice agent for call handling</a:t>
            </a:r>
            <a:endParaRPr lang="en-US" sz="850" dirty="0"/>
          </a:p>
        </p:txBody>
      </p:sp>
      <p:sp>
        <p:nvSpPr>
          <p:cNvPr id="52" name="text-346"/>
          <p:cNvSpPr txBox="1"/>
          <p:nvPr/>
        </p:nvSpPr>
        <p:spPr>
          <a:xfrm>
            <a:off x="777240" y="6053328"/>
            <a:ext cx="6400800" cy="228600"/>
          </a:xfrm>
          <a:prstGeom prst="rect">
            <a:avLst/>
          </a:prstGeom>
          <a:noFill/>
          <a:ln/>
        </p:spPr>
        <p:txBody>
          <a:bodyPr wrap="square" lIns="0" tIns="0" rIns="0" bIns="0" rtlCol="0" anchor="ctr"/>
          <a:lstStyle/>
          <a:p>
            <a:pPr indent="0" marL="0">
              <a:buNone/>
            </a:pPr>
            <a:r>
              <a:rPr lang="en-US" sz="900" dirty="0">
                <a:solidFill>
                  <a:srgbClr val="6B7780"/>
                </a:solidFill>
              </a:rPr>
              <a:t>6 of 8 ai use cases shown. Each has its own page on woodfrog.tech/work.</a:t>
            </a:r>
            <a:endParaRPr lang="en-US" sz="900" dirty="0"/>
          </a:p>
        </p:txBody>
      </p:sp>
      <p:sp>
        <p:nvSpPr>
          <p:cNvPr id="53" name="lg-347"/>
          <p:cNvSpPr/>
          <p:nvPr/>
        </p:nvSpPr>
        <p:spPr>
          <a:xfrm>
            <a:off x="7589520" y="6135624"/>
            <a:ext cx="82296" cy="82296"/>
          </a:xfrm>
          <a:prstGeom prst="ellipse">
            <a:avLst/>
          </a:prstGeom>
          <a:solidFill>
            <a:srgbClr val="B5583A"/>
          </a:solidFill>
          <a:ln/>
        </p:spPr>
      </p:sp>
      <p:sp>
        <p:nvSpPr>
          <p:cNvPr id="54" name="text-348"/>
          <p:cNvSpPr txBox="1"/>
          <p:nvPr/>
        </p:nvSpPr>
        <p:spPr>
          <a:xfrm>
            <a:off x="7726680" y="6053328"/>
            <a:ext cx="1645920" cy="228600"/>
          </a:xfrm>
          <a:prstGeom prst="rect">
            <a:avLst/>
          </a:prstGeom>
          <a:noFill/>
          <a:ln/>
        </p:spPr>
        <p:txBody>
          <a:bodyPr wrap="square" lIns="0" tIns="0" rIns="0" bIns="0" rtlCol="0" anchor="ctr"/>
          <a:lstStyle/>
          <a:p>
            <a:pPr indent="0" marL="0">
              <a:buNone/>
            </a:pPr>
            <a:r>
              <a:rPr lang="en-US" sz="850" dirty="0">
                <a:solidFill>
                  <a:srgbClr val="6B7780"/>
                </a:solidFill>
              </a:rPr>
              <a:t>Client result, published</a:t>
            </a:r>
            <a:endParaRPr lang="en-US" sz="850" dirty="0"/>
          </a:p>
        </p:txBody>
      </p:sp>
      <p:sp>
        <p:nvSpPr>
          <p:cNvPr id="55" name="lg-349"/>
          <p:cNvSpPr/>
          <p:nvPr/>
        </p:nvSpPr>
        <p:spPr>
          <a:xfrm>
            <a:off x="9464040" y="6135624"/>
            <a:ext cx="82296" cy="82296"/>
          </a:xfrm>
          <a:prstGeom prst="ellipse">
            <a:avLst/>
          </a:prstGeom>
          <a:solidFill>
            <a:srgbClr val="C4CCD1"/>
          </a:solidFill>
          <a:ln/>
        </p:spPr>
      </p:sp>
      <p:sp>
        <p:nvSpPr>
          <p:cNvPr id="56" name="text-350"/>
          <p:cNvSpPr txBox="1"/>
          <p:nvPr/>
        </p:nvSpPr>
        <p:spPr>
          <a:xfrm>
            <a:off x="9601200" y="6053328"/>
            <a:ext cx="1828800" cy="228600"/>
          </a:xfrm>
          <a:prstGeom prst="rect">
            <a:avLst/>
          </a:prstGeom>
          <a:noFill/>
          <a:ln/>
        </p:spPr>
        <p:txBody>
          <a:bodyPr wrap="square" lIns="0" tIns="0" rIns="0" bIns="0" rtlCol="0" anchor="ctr"/>
          <a:lstStyle/>
          <a:p>
            <a:pPr indent="0" marL="0">
              <a:buNone/>
            </a:pPr>
            <a:r>
              <a:rPr lang="en-US" sz="850" dirty="0">
                <a:solidFill>
                  <a:srgbClr val="6B7780"/>
                </a:solidFill>
              </a:rPr>
              <a:t>Use case, what we build</a:t>
            </a:r>
            <a:endParaRPr lang="en-US" sz="8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body" hasCustomPrompt="1"/>
          </p:nvPr>
        </p:nvSpPr>
        <p:spPr>
          <a:xfrm>
            <a:off x="777240" y="384048"/>
            <a:ext cx="6400800" cy="228600"/>
          </a:xfrm>
          <a:prstGeom prst="rect">
            <a:avLst/>
          </a:prstGeom>
          <a:noFill/>
          <a:ln/>
        </p:spPr>
        <p:txBody>
          <a:bodyPr wrap="square" lIns="0" tIns="0" rIns="0" bIns="0" rtlCol="0" anchor="ctr"/>
          <a:lstStyle/>
          <a:p>
            <a:pPr algn="l" indent="0" marL="0">
              <a:buNone/>
            </a:pPr>
            <a:r>
              <a:rPr lang="en-US" sz="900" spc="100" kern="0" dirty="0">
                <a:solidFill>
                  <a:srgbClr val="6B7780"/>
                </a:solidFill>
                <a:latin typeface="IBM Plex Mono" pitchFamily="34" charset="0"/>
                <a:ea typeface="IBM Plex Mono" pitchFamily="34" charset="-122"/>
                <a:cs typeface="IBM Plex Mono" pitchFamily="34" charset="-120"/>
              </a:rPr>
              <a:t>WHAT WE HAVE BUILT</a:t>
            </a:r>
            <a:endParaRPr lang="en-US" sz="900" dirty="0"/>
          </a:p>
        </p:txBody>
      </p:sp>
      <p:sp>
        <p:nvSpPr>
          <p:cNvPr id="3" name="Text 1"/>
          <p:cNvSpPr/>
          <p:nvPr>
            <p:ph idx="102" type="title" hasCustomPrompt="1"/>
          </p:nvPr>
        </p:nvSpPr>
        <p:spPr>
          <a:xfrm>
            <a:off x="777240" y="987552"/>
            <a:ext cx="7726680" cy="731520"/>
          </a:xfrm>
          <a:prstGeom prst="rect">
            <a:avLst/>
          </a:prstGeom>
          <a:noFill/>
          <a:ln/>
        </p:spPr>
        <p:txBody>
          <a:bodyPr wrap="square" lIns="0" tIns="0" rIns="0" bIns="0" rtlCol="0" anchor="t"/>
          <a:lstStyle/>
          <a:p>
            <a:pPr algn="l" indent="0" marL="0">
              <a:buNone/>
            </a:pPr>
            <a:r>
              <a:rPr lang="en-US" sz="2800" b="1" dirty="0">
                <a:solidFill>
                  <a:schemeClr val="tx1"/>
                </a:solidFill>
              </a:rPr>
              <a:t>Three products we build and run.</a:t>
            </a:r>
            <a:endParaRPr lang="en-US" sz="2800" dirty="0"/>
          </a:p>
        </p:txBody>
      </p:sp>
      <p:sp>
        <p:nvSpPr>
          <p:cNvPr id="4" name="Text 1"/>
          <p:cNvSpPr/>
          <p:nvPr>
            <p:ph idx="103" type="body" hasCustomPrompt="1"/>
          </p:nvPr>
        </p:nvSpPr>
        <p:spPr>
          <a:xfrm>
            <a:off x="8503920" y="1024128"/>
            <a:ext cx="2910535" cy="822960"/>
          </a:xfrm>
          <a:prstGeom prst="rect">
            <a:avLst/>
          </a:prstGeom>
          <a:noFill/>
          <a:ln/>
        </p:spPr>
        <p:txBody>
          <a:bodyPr wrap="square" lIns="0" tIns="0" rIns="0" bIns="0" rtlCol="0" anchor="t"/>
          <a:lstStyle/>
          <a:p>
            <a:pPr algn="l" indent="0" marL="0">
              <a:lnSpc>
                <a:spcPct val="120000"/>
              </a:lnSpc>
              <a:buNone/>
            </a:pPr>
            <a:r>
              <a:rPr lang="en-US" sz="1050" dirty="0">
                <a:solidFill>
                  <a:srgbClr val="6B7780"/>
                </a:solidFill>
              </a:rPr>
              <a:t>Built because the same problem kept arriving, and rebuilding the answer on every engagement stopped being defensible.</a:t>
            </a:r>
            <a:endParaRPr lang="en-US" sz="1050" dirty="0"/>
          </a:p>
        </p:txBody>
      </p:sp>
      <p:sp>
        <p:nvSpPr>
          <p:cNvPr id="5" name="page-num-351"/>
          <p:cNvSpPr txBox="1"/>
          <p:nvPr/>
        </p:nvSpPr>
        <p:spPr>
          <a:xfrm>
            <a:off x="10042855" y="384048"/>
            <a:ext cx="1371600" cy="228600"/>
          </a:xfrm>
          <a:prstGeom prst="rect">
            <a:avLst/>
          </a:prstGeom>
          <a:noFill/>
          <a:ln/>
        </p:spPr>
        <p:txBody>
          <a:bodyPr wrap="square" lIns="0" tIns="0" rIns="0" bIns="0" rtlCol="0" anchor="ctr"/>
          <a:lstStyle/>
          <a:p>
            <a:pPr algn="r" indent="0" marL="0">
              <a:buNone/>
            </a:pPr>
            <a:r>
              <a:rPr lang="en-US" sz="900" spc="100" kern="0" dirty="0">
                <a:solidFill>
                  <a:srgbClr val="6B7780"/>
                </a:solidFill>
                <a:latin typeface="IBM Plex Mono" pitchFamily="34" charset="0"/>
                <a:ea typeface="IBM Plex Mono" pitchFamily="34" charset="-122"/>
                <a:cs typeface="IBM Plex Mono" pitchFamily="34" charset="-120"/>
              </a:rPr>
              <a:t>11 / 13</a:t>
            </a:r>
            <a:endParaRPr lang="en-US" sz="900" dirty="0"/>
          </a:p>
        </p:txBody>
      </p:sp>
      <p:sp>
        <p:nvSpPr>
          <p:cNvPr id="6" name="progress"/>
          <p:cNvSpPr/>
          <p:nvPr/>
        </p:nvSpPr>
        <p:spPr>
          <a:xfrm>
            <a:off x="9445478" y="731520"/>
            <a:ext cx="1005840" cy="41148"/>
          </a:xfrm>
          <a:prstGeom prst="rect">
            <a:avLst/>
          </a:prstGeom>
          <a:solidFill>
            <a:schemeClr val="accent1"/>
          </a:solidFill>
          <a:ln/>
        </p:spPr>
      </p:sp>
      <p:sp>
        <p:nvSpPr>
          <p:cNvPr id="7" name="shot-frame-352"/>
          <p:cNvSpPr/>
          <p:nvPr/>
        </p:nvSpPr>
        <p:spPr>
          <a:xfrm>
            <a:off x="777240" y="1965960"/>
            <a:ext cx="3301898" cy="1889322"/>
          </a:xfrm>
          <a:prstGeom prst="roundRect">
            <a:avLst>
              <a:gd name="adj" fmla="val 1936"/>
            </a:avLst>
          </a:prstGeom>
          <a:solidFill>
            <a:srgbClr val="FFFFFF"/>
          </a:solidFill>
          <a:ln w="9525">
            <a:solidFill>
              <a:srgbClr val="D9DFE3"/>
            </a:solidFill>
            <a:prstDash val="solid"/>
          </a:ln>
        </p:spPr>
      </p:sp>
      <p:pic>
        <p:nvPicPr>
          <p:cNvPr id="8" name="shot-353" descr="/private/tmp/claude-501/-Users-anant-Documents-repo/df02ae95-e097-40a8-bd1f-ec46202c7891/scratchpad/deck/assets/intelligence-in-one-tour.jpg">    </p:cNvPr>
          <p:cNvPicPr>
            <a:picLocks noChangeAspect="1"/>
          </p:cNvPicPr>
          <p:nvPr/>
        </p:nvPicPr>
        <p:blipFill>
          <a:blip r:embed="rId1"/>
          <a:stretch>
            <a:fillRect/>
          </a:stretch>
        </p:blipFill>
        <p:spPr>
          <a:xfrm>
            <a:off x="813816" y="2002536"/>
            <a:ext cx="3228746" cy="1816170"/>
          </a:xfrm>
          <a:prstGeom prst="rect">
            <a:avLst/>
          </a:prstGeom>
        </p:spPr>
      </p:pic>
      <p:sp>
        <p:nvSpPr>
          <p:cNvPr id="9" name="text-354"/>
          <p:cNvSpPr txBox="1"/>
          <p:nvPr/>
        </p:nvSpPr>
        <p:spPr>
          <a:xfrm>
            <a:off x="777240" y="4051878"/>
            <a:ext cx="3301898" cy="411480"/>
          </a:xfrm>
          <a:prstGeom prst="rect">
            <a:avLst/>
          </a:prstGeom>
          <a:noFill/>
          <a:ln/>
        </p:spPr>
        <p:txBody>
          <a:bodyPr wrap="square" lIns="0" tIns="0" rIns="0" bIns="0" rtlCol="0" anchor="t"/>
          <a:lstStyle/>
          <a:p>
            <a:pPr indent="0" marL="0">
              <a:buNone/>
            </a:pPr>
            <a:r>
              <a:rPr lang="en-US" sz="2200" b="1" dirty="0">
                <a:solidFill>
                  <a:schemeClr val="tx1"/>
                </a:solidFill>
              </a:rPr>
              <a:t>Antvia</a:t>
            </a:r>
            <a:endParaRPr lang="en-US" sz="2200" dirty="0"/>
          </a:p>
        </p:txBody>
      </p:sp>
      <p:sp>
        <p:nvSpPr>
          <p:cNvPr id="10" name="text-355"/>
          <p:cNvSpPr txBox="1"/>
          <p:nvPr/>
        </p:nvSpPr>
        <p:spPr>
          <a:xfrm>
            <a:off x="777240" y="4481646"/>
            <a:ext cx="3301898" cy="201168"/>
          </a:xfrm>
          <a:prstGeom prst="rect">
            <a:avLst/>
          </a:prstGeom>
          <a:noFill/>
          <a:ln/>
        </p:spPr>
        <p:txBody>
          <a:bodyPr wrap="square" lIns="0" tIns="0" rIns="0" bIns="0" rtlCol="0" anchor="t"/>
          <a:lstStyle/>
          <a:p>
            <a:pPr indent="0" marL="0">
              <a:buNone/>
            </a:pPr>
            <a:r>
              <a:rPr lang="en-US" sz="850" spc="100" kern="0" dirty="0">
                <a:solidFill>
                  <a:srgbClr val="1A7F8A"/>
                </a:solidFill>
                <a:latin typeface="IBM Plex Mono" pitchFamily="34" charset="0"/>
                <a:ea typeface="IBM Plex Mono" pitchFamily="34" charset="-122"/>
                <a:cs typeface="IBM Plex Mono" pitchFamily="34" charset="-120"/>
              </a:rPr>
              <a:t>antvia.io</a:t>
            </a:r>
            <a:endParaRPr lang="en-US" sz="850" dirty="0"/>
          </a:p>
        </p:txBody>
      </p:sp>
      <p:sp>
        <p:nvSpPr>
          <p:cNvPr id="11" name="rule-356"/>
          <p:cNvSpPr/>
          <p:nvPr/>
        </p:nvSpPr>
        <p:spPr>
          <a:xfrm>
            <a:off x="777240" y="4783398"/>
            <a:ext cx="3301898" cy="0"/>
          </a:xfrm>
          <a:prstGeom prst="line">
            <a:avLst/>
          </a:prstGeom>
          <a:noFill/>
          <a:ln w="9525">
            <a:solidFill>
              <a:srgbClr val="D9DFE3"/>
            </a:solidFill>
            <a:prstDash val="solid"/>
          </a:ln>
        </p:spPr>
      </p:sp>
      <p:sp>
        <p:nvSpPr>
          <p:cNvPr id="12" name="text-357"/>
          <p:cNvSpPr txBox="1"/>
          <p:nvPr/>
        </p:nvSpPr>
        <p:spPr>
          <a:xfrm>
            <a:off x="777240" y="4874838"/>
            <a:ext cx="3301898" cy="457200"/>
          </a:xfrm>
          <a:prstGeom prst="rect">
            <a:avLst/>
          </a:prstGeom>
          <a:noFill/>
          <a:ln/>
        </p:spPr>
        <p:txBody>
          <a:bodyPr wrap="square" lIns="0" tIns="0" rIns="0" bIns="0" rtlCol="0" anchor="t"/>
          <a:lstStyle/>
          <a:p>
            <a:pPr indent="0" marL="0">
              <a:lnSpc>
                <a:spcPct val="115000"/>
              </a:lnSpc>
              <a:buNone/>
            </a:pPr>
            <a:r>
              <a:rPr lang="en-US" sz="1150" dirty="0">
                <a:solidFill>
                  <a:srgbClr val="131D24"/>
                </a:solidFill>
              </a:rPr>
              <a:t>A lakehouse plus a next-generation BI tool, both built.</a:t>
            </a:r>
            <a:endParaRPr lang="en-US" sz="1150" dirty="0"/>
          </a:p>
        </p:txBody>
      </p:sp>
      <p:sp>
        <p:nvSpPr>
          <p:cNvPr id="13" name="rule-358"/>
          <p:cNvSpPr/>
          <p:nvPr/>
        </p:nvSpPr>
        <p:spPr>
          <a:xfrm>
            <a:off x="777240" y="5396046"/>
            <a:ext cx="3301898" cy="0"/>
          </a:xfrm>
          <a:prstGeom prst="line">
            <a:avLst/>
          </a:prstGeom>
          <a:noFill/>
          <a:ln w="9525">
            <a:solidFill>
              <a:srgbClr val="D9DFE3"/>
            </a:solidFill>
            <a:prstDash val="solid"/>
          </a:ln>
        </p:spPr>
      </p:sp>
      <p:sp>
        <p:nvSpPr>
          <p:cNvPr id="14" name="text-359"/>
          <p:cNvSpPr txBox="1"/>
          <p:nvPr/>
        </p:nvSpPr>
        <p:spPr>
          <a:xfrm>
            <a:off x="777240" y="5487486"/>
            <a:ext cx="3301898" cy="777240"/>
          </a:xfrm>
          <a:prstGeom prst="rect">
            <a:avLst/>
          </a:prstGeom>
          <a:noFill/>
          <a:ln/>
        </p:spPr>
        <p:txBody>
          <a:bodyPr wrap="square" lIns="0" tIns="0" rIns="0" bIns="0" rtlCol="0" anchor="t"/>
          <a:lstStyle/>
          <a:p>
            <a:pPr indent="0" marL="0">
              <a:lnSpc>
                <a:spcPct val="120000"/>
              </a:lnSpc>
              <a:buNone/>
            </a:pPr>
            <a:r>
              <a:rPr lang="en-US" sz="950" dirty="0">
                <a:solidFill>
                  <a:srgbClr val="6B7780"/>
                </a:solidFill>
              </a:rPr>
              <a:t>Deployed into your own cloud in open formats. Column-level access control and PII masking enforced on the query itself. 300+ sources supported.</a:t>
            </a:r>
            <a:endParaRPr lang="en-US" sz="950" dirty="0"/>
          </a:p>
        </p:txBody>
      </p:sp>
      <p:pic>
        <p:nvPicPr>
          <p:cNvPr id="15" name="photo-360" descr="preencoded.png">    </p:cNvPr>
          <p:cNvPicPr>
            <a:picLocks noChangeAspect="1"/>
          </p:cNvPicPr>
          <p:nvPr/>
        </p:nvPicPr>
        <p:blipFill>
          <a:blip r:embed="rId2"/>
          <a:stretch>
            <a:fillRect/>
          </a:stretch>
        </p:blipFill>
        <p:spPr>
          <a:xfrm>
            <a:off x="4444898" y="1965960"/>
            <a:ext cx="3301898" cy="1857318"/>
          </a:xfrm>
          <a:prstGeom prst="rect">
            <a:avLst/>
          </a:prstGeom>
        </p:spPr>
      </p:pic>
      <p:sp>
        <p:nvSpPr>
          <p:cNvPr id="16" name="text-361"/>
          <p:cNvSpPr txBox="1"/>
          <p:nvPr/>
        </p:nvSpPr>
        <p:spPr>
          <a:xfrm>
            <a:off x="4444898" y="4051878"/>
            <a:ext cx="3301898" cy="411480"/>
          </a:xfrm>
          <a:prstGeom prst="rect">
            <a:avLst/>
          </a:prstGeom>
          <a:noFill/>
          <a:ln/>
        </p:spPr>
        <p:txBody>
          <a:bodyPr wrap="square" lIns="0" tIns="0" rIns="0" bIns="0" rtlCol="0" anchor="t"/>
          <a:lstStyle/>
          <a:p>
            <a:pPr indent="0" marL="0">
              <a:buNone/>
            </a:pPr>
            <a:r>
              <a:rPr lang="en-US" sz="2200" b="1" dirty="0">
                <a:solidFill>
                  <a:schemeClr val="tx1"/>
                </a:solidFill>
              </a:rPr>
              <a:t>Uloborus</a:t>
            </a:r>
            <a:endParaRPr lang="en-US" sz="2200" dirty="0"/>
          </a:p>
        </p:txBody>
      </p:sp>
      <p:sp>
        <p:nvSpPr>
          <p:cNvPr id="17" name="text-362"/>
          <p:cNvSpPr txBox="1"/>
          <p:nvPr/>
        </p:nvSpPr>
        <p:spPr>
          <a:xfrm>
            <a:off x="4444898" y="4481646"/>
            <a:ext cx="3301898" cy="201168"/>
          </a:xfrm>
          <a:prstGeom prst="rect">
            <a:avLst/>
          </a:prstGeom>
          <a:noFill/>
          <a:ln/>
        </p:spPr>
        <p:txBody>
          <a:bodyPr wrap="square" lIns="0" tIns="0" rIns="0" bIns="0" rtlCol="0" anchor="t"/>
          <a:lstStyle/>
          <a:p>
            <a:pPr indent="0" marL="0">
              <a:buNone/>
            </a:pPr>
            <a:r>
              <a:rPr lang="en-US" sz="850" spc="100" kern="0" dirty="0">
                <a:solidFill>
                  <a:srgbClr val="1A7F8A"/>
                </a:solidFill>
                <a:latin typeface="IBM Plex Mono" pitchFamily="34" charset="0"/>
                <a:ea typeface="IBM Plex Mono" pitchFamily="34" charset="-122"/>
                <a:cs typeface="IBM Plex Mono" pitchFamily="34" charset="-120"/>
              </a:rPr>
              <a:t>uloborus.com</a:t>
            </a:r>
            <a:endParaRPr lang="en-US" sz="850" dirty="0"/>
          </a:p>
        </p:txBody>
      </p:sp>
      <p:sp>
        <p:nvSpPr>
          <p:cNvPr id="18" name="rule-363"/>
          <p:cNvSpPr/>
          <p:nvPr/>
        </p:nvSpPr>
        <p:spPr>
          <a:xfrm>
            <a:off x="4444898" y="4783398"/>
            <a:ext cx="3301898" cy="0"/>
          </a:xfrm>
          <a:prstGeom prst="line">
            <a:avLst/>
          </a:prstGeom>
          <a:noFill/>
          <a:ln w="9525">
            <a:solidFill>
              <a:srgbClr val="D9DFE3"/>
            </a:solidFill>
            <a:prstDash val="solid"/>
          </a:ln>
        </p:spPr>
      </p:sp>
      <p:sp>
        <p:nvSpPr>
          <p:cNvPr id="19" name="text-364"/>
          <p:cNvSpPr txBox="1"/>
          <p:nvPr/>
        </p:nvSpPr>
        <p:spPr>
          <a:xfrm>
            <a:off x="4444898" y="4874838"/>
            <a:ext cx="3301898" cy="457200"/>
          </a:xfrm>
          <a:prstGeom prst="rect">
            <a:avLst/>
          </a:prstGeom>
          <a:noFill/>
          <a:ln/>
        </p:spPr>
        <p:txBody>
          <a:bodyPr wrap="square" lIns="0" tIns="0" rIns="0" bIns="0" rtlCol="0" anchor="t"/>
          <a:lstStyle/>
          <a:p>
            <a:pPr indent="0" marL="0">
              <a:lnSpc>
                <a:spcPct val="115000"/>
              </a:lnSpc>
              <a:buNone/>
            </a:pPr>
            <a:r>
              <a:rPr lang="en-US" sz="1150" dirty="0">
                <a:solidFill>
                  <a:srgbClr val="131D24"/>
                </a:solidFill>
              </a:rPr>
              <a:t>Manufacturing operations for Indian process manufacturers.</a:t>
            </a:r>
            <a:endParaRPr lang="en-US" sz="1150" dirty="0"/>
          </a:p>
        </p:txBody>
      </p:sp>
      <p:sp>
        <p:nvSpPr>
          <p:cNvPr id="20" name="rule-365"/>
          <p:cNvSpPr/>
          <p:nvPr/>
        </p:nvSpPr>
        <p:spPr>
          <a:xfrm>
            <a:off x="4444898" y="5396046"/>
            <a:ext cx="3301898" cy="0"/>
          </a:xfrm>
          <a:prstGeom prst="line">
            <a:avLst/>
          </a:prstGeom>
          <a:noFill/>
          <a:ln w="9525">
            <a:solidFill>
              <a:srgbClr val="D9DFE3"/>
            </a:solidFill>
            <a:prstDash val="solid"/>
          </a:ln>
        </p:spPr>
      </p:sp>
      <p:sp>
        <p:nvSpPr>
          <p:cNvPr id="21" name="text-366"/>
          <p:cNvSpPr txBox="1"/>
          <p:nvPr/>
        </p:nvSpPr>
        <p:spPr>
          <a:xfrm>
            <a:off x="4444898" y="5487486"/>
            <a:ext cx="3301898" cy="777240"/>
          </a:xfrm>
          <a:prstGeom prst="rect">
            <a:avLst/>
          </a:prstGeom>
          <a:noFill/>
          <a:ln/>
        </p:spPr>
        <p:txBody>
          <a:bodyPr wrap="square" lIns="0" tIns="0" rIns="0" bIns="0" rtlCol="0" anchor="t"/>
          <a:lstStyle/>
          <a:p>
            <a:pPr indent="0" marL="0">
              <a:lnSpc>
                <a:spcPct val="120000"/>
              </a:lnSpc>
              <a:buNone/>
            </a:pPr>
            <a:r>
              <a:rPr lang="en-US" sz="950" dirty="0">
                <a:solidFill>
                  <a:srgbClr val="6B7780"/>
                </a:solidFill>
              </a:rPr>
              <a:t>Eight modules over one set of records, from buying and quality to dispatch and invoicing, with the GST paperwork travelling with the goods.</a:t>
            </a:r>
            <a:endParaRPr lang="en-US" sz="950" dirty="0"/>
          </a:p>
        </p:txBody>
      </p:sp>
      <p:pic>
        <p:nvPicPr>
          <p:cNvPr id="22" name="photo-367" descr="preencoded.png">    </p:cNvPr>
          <p:cNvPicPr>
            <a:picLocks noChangeAspect="1"/>
          </p:cNvPicPr>
          <p:nvPr/>
        </p:nvPicPr>
        <p:blipFill>
          <a:blip r:embed="rId3"/>
          <a:stretch>
            <a:fillRect/>
          </a:stretch>
        </p:blipFill>
        <p:spPr>
          <a:xfrm>
            <a:off x="8112557" y="1965960"/>
            <a:ext cx="3301898" cy="1857318"/>
          </a:xfrm>
          <a:prstGeom prst="rect">
            <a:avLst/>
          </a:prstGeom>
        </p:spPr>
      </p:pic>
      <p:sp>
        <p:nvSpPr>
          <p:cNvPr id="23" name="text-368"/>
          <p:cNvSpPr txBox="1"/>
          <p:nvPr/>
        </p:nvSpPr>
        <p:spPr>
          <a:xfrm>
            <a:off x="8112557" y="4051878"/>
            <a:ext cx="3301898" cy="411480"/>
          </a:xfrm>
          <a:prstGeom prst="rect">
            <a:avLst/>
          </a:prstGeom>
          <a:noFill/>
          <a:ln/>
        </p:spPr>
        <p:txBody>
          <a:bodyPr wrap="square" lIns="0" tIns="0" rIns="0" bIns="0" rtlCol="0" anchor="t"/>
          <a:lstStyle/>
          <a:p>
            <a:pPr indent="0" marL="0">
              <a:buNone/>
            </a:pPr>
            <a:r>
              <a:rPr lang="en-US" sz="2200" b="1" dirty="0">
                <a:solidFill>
                  <a:schemeClr val="tx1"/>
                </a:solidFill>
              </a:rPr>
              <a:t>Glimvia</a:t>
            </a:r>
            <a:endParaRPr lang="en-US" sz="2200" dirty="0"/>
          </a:p>
        </p:txBody>
      </p:sp>
      <p:sp>
        <p:nvSpPr>
          <p:cNvPr id="24" name="text-369"/>
          <p:cNvSpPr txBox="1"/>
          <p:nvPr/>
        </p:nvSpPr>
        <p:spPr>
          <a:xfrm>
            <a:off x="8112557" y="4481646"/>
            <a:ext cx="3301898" cy="201168"/>
          </a:xfrm>
          <a:prstGeom prst="rect">
            <a:avLst/>
          </a:prstGeom>
          <a:noFill/>
          <a:ln/>
        </p:spPr>
        <p:txBody>
          <a:bodyPr wrap="square" lIns="0" tIns="0" rIns="0" bIns="0" rtlCol="0" anchor="t"/>
          <a:lstStyle/>
          <a:p>
            <a:pPr indent="0" marL="0">
              <a:buNone/>
            </a:pPr>
            <a:r>
              <a:rPr lang="en-US" sz="850" spc="100" kern="0" dirty="0">
                <a:solidFill>
                  <a:srgbClr val="1A7F8A"/>
                </a:solidFill>
                <a:latin typeface="IBM Plex Mono" pitchFamily="34" charset="0"/>
                <a:ea typeface="IBM Plex Mono" pitchFamily="34" charset="-122"/>
                <a:cs typeface="IBM Plex Mono" pitchFamily="34" charset="-120"/>
              </a:rPr>
              <a:t>glimvia.app</a:t>
            </a:r>
            <a:endParaRPr lang="en-US" sz="850" dirty="0"/>
          </a:p>
        </p:txBody>
      </p:sp>
      <p:sp>
        <p:nvSpPr>
          <p:cNvPr id="25" name="rule-370"/>
          <p:cNvSpPr/>
          <p:nvPr/>
        </p:nvSpPr>
        <p:spPr>
          <a:xfrm>
            <a:off x="8112557" y="4783398"/>
            <a:ext cx="3301898" cy="0"/>
          </a:xfrm>
          <a:prstGeom prst="line">
            <a:avLst/>
          </a:prstGeom>
          <a:noFill/>
          <a:ln w="9525">
            <a:solidFill>
              <a:srgbClr val="D9DFE3"/>
            </a:solidFill>
            <a:prstDash val="solid"/>
          </a:ln>
        </p:spPr>
      </p:sp>
      <p:sp>
        <p:nvSpPr>
          <p:cNvPr id="26" name="text-371"/>
          <p:cNvSpPr txBox="1"/>
          <p:nvPr/>
        </p:nvSpPr>
        <p:spPr>
          <a:xfrm>
            <a:off x="8112557" y="4874838"/>
            <a:ext cx="3301898" cy="457200"/>
          </a:xfrm>
          <a:prstGeom prst="rect">
            <a:avLst/>
          </a:prstGeom>
          <a:noFill/>
          <a:ln/>
        </p:spPr>
        <p:txBody>
          <a:bodyPr wrap="square" lIns="0" tIns="0" rIns="0" bIns="0" rtlCol="0" anchor="t"/>
          <a:lstStyle/>
          <a:p>
            <a:pPr indent="0" marL="0">
              <a:lnSpc>
                <a:spcPct val="115000"/>
              </a:lnSpc>
              <a:buNone/>
            </a:pPr>
            <a:r>
              <a:rPr lang="en-US" sz="1150" dirty="0">
                <a:solidFill>
                  <a:srgbClr val="131D24"/>
                </a:solidFill>
              </a:rPr>
              <a:t>Mobile-first KPI alerting built on Apache Superset.</a:t>
            </a:r>
            <a:endParaRPr lang="en-US" sz="1150" dirty="0"/>
          </a:p>
        </p:txBody>
      </p:sp>
      <p:sp>
        <p:nvSpPr>
          <p:cNvPr id="27" name="rule-372"/>
          <p:cNvSpPr/>
          <p:nvPr/>
        </p:nvSpPr>
        <p:spPr>
          <a:xfrm>
            <a:off x="8112557" y="5396046"/>
            <a:ext cx="3301898" cy="0"/>
          </a:xfrm>
          <a:prstGeom prst="line">
            <a:avLst/>
          </a:prstGeom>
          <a:noFill/>
          <a:ln w="9525">
            <a:solidFill>
              <a:srgbClr val="D9DFE3"/>
            </a:solidFill>
            <a:prstDash val="solid"/>
          </a:ln>
        </p:spPr>
      </p:sp>
      <p:sp>
        <p:nvSpPr>
          <p:cNvPr id="28" name="text-373"/>
          <p:cNvSpPr txBox="1"/>
          <p:nvPr/>
        </p:nvSpPr>
        <p:spPr>
          <a:xfrm>
            <a:off x="8112557" y="5487486"/>
            <a:ext cx="3301898" cy="777240"/>
          </a:xfrm>
          <a:prstGeom prst="rect">
            <a:avLst/>
          </a:prstGeom>
          <a:noFill/>
          <a:ln/>
        </p:spPr>
        <p:txBody>
          <a:bodyPr wrap="square" lIns="0" tIns="0" rIns="0" bIns="0" rtlCol="0" anchor="t"/>
          <a:lstStyle/>
          <a:p>
            <a:pPr indent="0" marL="0">
              <a:lnSpc>
                <a:spcPct val="120000"/>
              </a:lnSpc>
              <a:buNone/>
            </a:pPr>
            <a:r>
              <a:rPr lang="en-US" sz="950" dirty="0">
                <a:solidFill>
                  <a:srgbClr val="6B7780"/>
                </a:solidFill>
              </a:rPr>
              <a:t>Threshold rules on the dashboards you already run, delivered as a push carrying the metric, the threshold and the measured value.</a:t>
            </a:r>
            <a:endParaRPr lang="en-US" sz="9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body" hasCustomPrompt="1"/>
          </p:nvPr>
        </p:nvSpPr>
        <p:spPr>
          <a:xfrm>
            <a:off x="777240" y="384048"/>
            <a:ext cx="6400800" cy="228600"/>
          </a:xfrm>
          <a:prstGeom prst="rect">
            <a:avLst/>
          </a:prstGeom>
          <a:noFill/>
          <a:ln/>
        </p:spPr>
        <p:txBody>
          <a:bodyPr wrap="square" lIns="0" tIns="0" rIns="0" bIns="0" rtlCol="0" anchor="ctr"/>
          <a:lstStyle/>
          <a:p>
            <a:pPr algn="l" indent="0" marL="0">
              <a:buNone/>
            </a:pPr>
            <a:r>
              <a:rPr lang="en-US" sz="900" spc="100" kern="0" dirty="0">
                <a:solidFill>
                  <a:srgbClr val="6B7780"/>
                </a:solidFill>
                <a:latin typeface="IBM Plex Mono" pitchFamily="34" charset="0"/>
                <a:ea typeface="IBM Plex Mono" pitchFamily="34" charset="-122"/>
                <a:cs typeface="IBM Plex Mono" pitchFamily="34" charset="-120"/>
              </a:rPr>
              <a:t>THE TEAM</a:t>
            </a:r>
            <a:endParaRPr lang="en-US" sz="900" dirty="0"/>
          </a:p>
        </p:txBody>
      </p:sp>
      <p:sp>
        <p:nvSpPr>
          <p:cNvPr id="3" name="Text 1"/>
          <p:cNvSpPr/>
          <p:nvPr>
            <p:ph idx="102" type="title" hasCustomPrompt="1"/>
          </p:nvPr>
        </p:nvSpPr>
        <p:spPr>
          <a:xfrm>
            <a:off x="777240" y="987552"/>
            <a:ext cx="7726680" cy="731520"/>
          </a:xfrm>
          <a:prstGeom prst="rect">
            <a:avLst/>
          </a:prstGeom>
          <a:noFill/>
          <a:ln/>
        </p:spPr>
        <p:txBody>
          <a:bodyPr wrap="square" lIns="0" tIns="0" rIns="0" bIns="0" rtlCol="0" anchor="t"/>
          <a:lstStyle/>
          <a:p>
            <a:pPr algn="l" indent="0" marL="0">
              <a:buNone/>
            </a:pPr>
            <a:r>
              <a:rPr lang="en-US" sz="2800" b="1" dirty="0">
                <a:solidFill>
                  <a:schemeClr val="tx1"/>
                </a:solidFill>
              </a:rPr>
              <a:t>Eighteen people. No handovers.</a:t>
            </a:r>
            <a:endParaRPr lang="en-US" sz="2800" dirty="0"/>
          </a:p>
        </p:txBody>
      </p:sp>
      <p:sp>
        <p:nvSpPr>
          <p:cNvPr id="4" name="page-num-374"/>
          <p:cNvSpPr txBox="1"/>
          <p:nvPr/>
        </p:nvSpPr>
        <p:spPr>
          <a:xfrm>
            <a:off x="10042855" y="384048"/>
            <a:ext cx="1371600" cy="228600"/>
          </a:xfrm>
          <a:prstGeom prst="rect">
            <a:avLst/>
          </a:prstGeom>
          <a:noFill/>
          <a:ln/>
        </p:spPr>
        <p:txBody>
          <a:bodyPr wrap="square" lIns="0" tIns="0" rIns="0" bIns="0" rtlCol="0" anchor="ctr"/>
          <a:lstStyle/>
          <a:p>
            <a:pPr algn="r" indent="0" marL="0">
              <a:buNone/>
            </a:pPr>
            <a:r>
              <a:rPr lang="en-US" sz="900" spc="100" kern="0" dirty="0">
                <a:solidFill>
                  <a:srgbClr val="6B7780"/>
                </a:solidFill>
                <a:latin typeface="IBM Plex Mono" pitchFamily="34" charset="0"/>
                <a:ea typeface="IBM Plex Mono" pitchFamily="34" charset="-122"/>
                <a:cs typeface="IBM Plex Mono" pitchFamily="34" charset="-120"/>
              </a:rPr>
              <a:t>12 / 13</a:t>
            </a:r>
            <a:endParaRPr lang="en-US" sz="900" dirty="0"/>
          </a:p>
        </p:txBody>
      </p:sp>
      <p:sp>
        <p:nvSpPr>
          <p:cNvPr id="5" name="progress"/>
          <p:cNvSpPr/>
          <p:nvPr/>
        </p:nvSpPr>
        <p:spPr>
          <a:xfrm>
            <a:off x="10408615" y="731520"/>
            <a:ext cx="1005840" cy="41148"/>
          </a:xfrm>
          <a:prstGeom prst="rect">
            <a:avLst/>
          </a:prstGeom>
          <a:solidFill>
            <a:schemeClr val="accent1"/>
          </a:solidFill>
          <a:ln/>
        </p:spPr>
      </p:sp>
      <p:sp>
        <p:nvSpPr>
          <p:cNvPr id="6" name="text-375"/>
          <p:cNvSpPr txBox="1"/>
          <p:nvPr/>
        </p:nvSpPr>
        <p:spPr>
          <a:xfrm>
            <a:off x="777240" y="1783080"/>
            <a:ext cx="9601200" cy="640080"/>
          </a:xfrm>
          <a:prstGeom prst="rect">
            <a:avLst/>
          </a:prstGeom>
          <a:noFill/>
          <a:ln/>
        </p:spPr>
        <p:txBody>
          <a:bodyPr wrap="square" lIns="0" tIns="0" rIns="0" bIns="0" rtlCol="0" anchor="t"/>
          <a:lstStyle/>
          <a:p>
            <a:pPr indent="0" marL="0">
              <a:lnSpc>
                <a:spcPct val="130000"/>
              </a:lnSpc>
              <a:buNone/>
            </a:pPr>
            <a:r>
              <a:rPr lang="en-US" sz="1250" dirty="0">
                <a:solidFill>
                  <a:srgbClr val="4A5961"/>
                </a:solidFill>
              </a:rPr>
              <a:t>Nobody is learning on your clock, and there is no handover in month two to a team you have never met. The people on the Week 1 call are the people you are still talking to in production. Nine of the eighteen pictured.</a:t>
            </a:r>
            <a:endParaRPr lang="en-US" sz="1250" dirty="0"/>
          </a:p>
        </p:txBody>
      </p:sp>
      <p:pic>
        <p:nvPicPr>
          <p:cNvPr id="7" name="person-376" descr="/private/tmp/claude-501/-Users-anant-Documents-repo/df02ae95-e097-40a8-bd1f-ec46202c7891/scratchpad/deck/assets/t-ananta-patil.jpg">    </p:cNvPr>
          <p:cNvPicPr>
            <a:picLocks noChangeAspect="1"/>
          </p:cNvPicPr>
          <p:nvPr/>
        </p:nvPicPr>
        <p:blipFill>
          <a:blip r:embed="rId1"/>
          <a:stretch>
            <a:fillRect/>
          </a:stretch>
        </p:blipFill>
        <p:spPr>
          <a:xfrm>
            <a:off x="777240" y="2880360"/>
            <a:ext cx="1068121" cy="1068121"/>
          </a:xfrm>
          <a:prstGeom prst="rect">
            <a:avLst/>
          </a:prstGeom>
        </p:spPr>
      </p:pic>
      <p:sp>
        <p:nvSpPr>
          <p:cNvPr id="8" name="rule-377"/>
          <p:cNvSpPr/>
          <p:nvPr/>
        </p:nvSpPr>
        <p:spPr>
          <a:xfrm>
            <a:off x="777240" y="4058209"/>
            <a:ext cx="1068121" cy="0"/>
          </a:xfrm>
          <a:prstGeom prst="line">
            <a:avLst/>
          </a:prstGeom>
          <a:noFill/>
          <a:ln w="9525">
            <a:solidFill>
              <a:srgbClr val="D9DFE3"/>
            </a:solidFill>
            <a:prstDash val="solid"/>
          </a:ln>
        </p:spPr>
      </p:sp>
      <p:sp>
        <p:nvSpPr>
          <p:cNvPr id="9" name="text-378"/>
          <p:cNvSpPr txBox="1"/>
          <p:nvPr/>
        </p:nvSpPr>
        <p:spPr>
          <a:xfrm>
            <a:off x="777240" y="4131361"/>
            <a:ext cx="1068121" cy="182880"/>
          </a:xfrm>
          <a:prstGeom prst="rect">
            <a:avLst/>
          </a:prstGeom>
          <a:noFill/>
          <a:ln/>
        </p:spPr>
        <p:txBody>
          <a:bodyPr wrap="square" lIns="0" tIns="0" rIns="0" bIns="0" rtlCol="0" anchor="t"/>
          <a:lstStyle/>
          <a:p>
            <a:pPr indent="0" marL="0">
              <a:buNone/>
            </a:pPr>
            <a:r>
              <a:rPr lang="en-US" sz="700" spc="100" kern="0" dirty="0">
                <a:solidFill>
                  <a:srgbClr val="93A0A8"/>
                </a:solidFill>
                <a:latin typeface="IBM Plex Mono" pitchFamily="34" charset="0"/>
                <a:ea typeface="IBM Plex Mono" pitchFamily="34" charset="-122"/>
                <a:cs typeface="IBM Plex Mono" pitchFamily="34" charset="-120"/>
              </a:rPr>
              <a:t>01</a:t>
            </a:r>
            <a:endParaRPr lang="en-US" sz="700" dirty="0"/>
          </a:p>
        </p:txBody>
      </p:sp>
      <p:sp>
        <p:nvSpPr>
          <p:cNvPr id="10" name="text-379"/>
          <p:cNvSpPr txBox="1"/>
          <p:nvPr/>
        </p:nvSpPr>
        <p:spPr>
          <a:xfrm>
            <a:off x="777240" y="4332529"/>
            <a:ext cx="1068121" cy="228600"/>
          </a:xfrm>
          <a:prstGeom prst="rect">
            <a:avLst/>
          </a:prstGeom>
          <a:noFill/>
          <a:ln/>
        </p:spPr>
        <p:txBody>
          <a:bodyPr wrap="square" lIns="0" tIns="0" rIns="0" bIns="0" rtlCol="0" anchor="t"/>
          <a:lstStyle/>
          <a:p>
            <a:pPr indent="0" marL="0">
              <a:buNone/>
            </a:pPr>
            <a:r>
              <a:rPr lang="en-US" sz="850" b="1" dirty="0">
                <a:solidFill>
                  <a:schemeClr val="tx1"/>
                </a:solidFill>
              </a:rPr>
              <a:t>Ananta Patil</a:t>
            </a:r>
            <a:endParaRPr lang="en-US" sz="850" dirty="0"/>
          </a:p>
        </p:txBody>
      </p:sp>
      <p:sp>
        <p:nvSpPr>
          <p:cNvPr id="11" name="text-380"/>
          <p:cNvSpPr txBox="1"/>
          <p:nvPr/>
        </p:nvSpPr>
        <p:spPr>
          <a:xfrm>
            <a:off x="777240" y="4570273"/>
            <a:ext cx="1068121" cy="411480"/>
          </a:xfrm>
          <a:prstGeom prst="rect">
            <a:avLst/>
          </a:prstGeom>
          <a:noFill/>
          <a:ln/>
        </p:spPr>
        <p:txBody>
          <a:bodyPr wrap="square" lIns="0" tIns="0" rIns="0" bIns="0" rtlCol="0" anchor="t"/>
          <a:lstStyle/>
          <a:p>
            <a:pPr indent="0" marL="0">
              <a:lnSpc>
                <a:spcPct val="110000"/>
              </a:lnSpc>
              <a:buNone/>
            </a:pPr>
            <a:r>
              <a:rPr lang="en-US" sz="800" dirty="0">
                <a:solidFill>
                  <a:srgbClr val="6B7780"/>
                </a:solidFill>
              </a:rPr>
              <a:t>Founder · CEO</a:t>
            </a:r>
            <a:endParaRPr lang="en-US" sz="800" dirty="0"/>
          </a:p>
        </p:txBody>
      </p:sp>
      <p:pic>
        <p:nvPicPr>
          <p:cNvPr id="12" name="person-381" descr="/private/tmp/claude-501/-Users-anant-Documents-repo/df02ae95-e097-40a8-bd1f-ec46202c7891/scratchpad/deck/assets/t-ashish-datar.jpg">    </p:cNvPr>
          <p:cNvPicPr>
            <a:picLocks noChangeAspect="1"/>
          </p:cNvPicPr>
          <p:nvPr/>
        </p:nvPicPr>
        <p:blipFill>
          <a:blip r:embed="rId2"/>
          <a:stretch>
            <a:fillRect/>
          </a:stretch>
        </p:blipFill>
        <p:spPr>
          <a:xfrm>
            <a:off x="1973377" y="2880360"/>
            <a:ext cx="1068121" cy="1068121"/>
          </a:xfrm>
          <a:prstGeom prst="rect">
            <a:avLst/>
          </a:prstGeom>
        </p:spPr>
      </p:pic>
      <p:sp>
        <p:nvSpPr>
          <p:cNvPr id="13" name="rule-382"/>
          <p:cNvSpPr/>
          <p:nvPr/>
        </p:nvSpPr>
        <p:spPr>
          <a:xfrm>
            <a:off x="1973377" y="4058209"/>
            <a:ext cx="1068121" cy="0"/>
          </a:xfrm>
          <a:prstGeom prst="line">
            <a:avLst/>
          </a:prstGeom>
          <a:noFill/>
          <a:ln w="9525">
            <a:solidFill>
              <a:srgbClr val="D9DFE3"/>
            </a:solidFill>
            <a:prstDash val="solid"/>
          </a:ln>
        </p:spPr>
      </p:sp>
      <p:sp>
        <p:nvSpPr>
          <p:cNvPr id="14" name="text-383"/>
          <p:cNvSpPr txBox="1"/>
          <p:nvPr/>
        </p:nvSpPr>
        <p:spPr>
          <a:xfrm>
            <a:off x="1973377" y="4131361"/>
            <a:ext cx="1068121" cy="182880"/>
          </a:xfrm>
          <a:prstGeom prst="rect">
            <a:avLst/>
          </a:prstGeom>
          <a:noFill/>
          <a:ln/>
        </p:spPr>
        <p:txBody>
          <a:bodyPr wrap="square" lIns="0" tIns="0" rIns="0" bIns="0" rtlCol="0" anchor="t"/>
          <a:lstStyle/>
          <a:p>
            <a:pPr indent="0" marL="0">
              <a:buNone/>
            </a:pPr>
            <a:r>
              <a:rPr lang="en-US" sz="700" spc="100" kern="0" dirty="0">
                <a:solidFill>
                  <a:srgbClr val="93A0A8"/>
                </a:solidFill>
                <a:latin typeface="IBM Plex Mono" pitchFamily="34" charset="0"/>
                <a:ea typeface="IBM Plex Mono" pitchFamily="34" charset="-122"/>
                <a:cs typeface="IBM Plex Mono" pitchFamily="34" charset="-120"/>
              </a:rPr>
              <a:t>02</a:t>
            </a:r>
            <a:endParaRPr lang="en-US" sz="700" dirty="0"/>
          </a:p>
        </p:txBody>
      </p:sp>
      <p:sp>
        <p:nvSpPr>
          <p:cNvPr id="15" name="text-384"/>
          <p:cNvSpPr txBox="1"/>
          <p:nvPr/>
        </p:nvSpPr>
        <p:spPr>
          <a:xfrm>
            <a:off x="1973377" y="4332529"/>
            <a:ext cx="1068121" cy="228600"/>
          </a:xfrm>
          <a:prstGeom prst="rect">
            <a:avLst/>
          </a:prstGeom>
          <a:noFill/>
          <a:ln/>
        </p:spPr>
        <p:txBody>
          <a:bodyPr wrap="square" lIns="0" tIns="0" rIns="0" bIns="0" rtlCol="0" anchor="t"/>
          <a:lstStyle/>
          <a:p>
            <a:pPr indent="0" marL="0">
              <a:buNone/>
            </a:pPr>
            <a:r>
              <a:rPr lang="en-US" sz="850" b="1" dirty="0">
                <a:solidFill>
                  <a:schemeClr val="tx1"/>
                </a:solidFill>
              </a:rPr>
              <a:t>Ashish Datar</a:t>
            </a:r>
            <a:endParaRPr lang="en-US" sz="850" dirty="0"/>
          </a:p>
        </p:txBody>
      </p:sp>
      <p:sp>
        <p:nvSpPr>
          <p:cNvPr id="16" name="text-385"/>
          <p:cNvSpPr txBox="1"/>
          <p:nvPr/>
        </p:nvSpPr>
        <p:spPr>
          <a:xfrm>
            <a:off x="1973377" y="4570273"/>
            <a:ext cx="1068121" cy="411480"/>
          </a:xfrm>
          <a:prstGeom prst="rect">
            <a:avLst/>
          </a:prstGeom>
          <a:noFill/>
          <a:ln/>
        </p:spPr>
        <p:txBody>
          <a:bodyPr wrap="square" lIns="0" tIns="0" rIns="0" bIns="0" rtlCol="0" anchor="t"/>
          <a:lstStyle/>
          <a:p>
            <a:pPr indent="0" marL="0">
              <a:lnSpc>
                <a:spcPct val="110000"/>
              </a:lnSpc>
              <a:buNone/>
            </a:pPr>
            <a:r>
              <a:rPr lang="en-US" sz="800" dirty="0">
                <a:solidFill>
                  <a:srgbClr val="6B7780"/>
                </a:solidFill>
              </a:rPr>
              <a:t>Head of Marketing and Sales</a:t>
            </a:r>
            <a:endParaRPr lang="en-US" sz="800" dirty="0"/>
          </a:p>
        </p:txBody>
      </p:sp>
      <p:pic>
        <p:nvPicPr>
          <p:cNvPr id="17" name="person-386" descr="/private/tmp/claude-501/-Users-anant-Documents-repo/df02ae95-e097-40a8-bd1f-ec46202c7891/scratchpad/deck/assets/t-samruddhi-more.jpg">    </p:cNvPr>
          <p:cNvPicPr>
            <a:picLocks noChangeAspect="1"/>
          </p:cNvPicPr>
          <p:nvPr/>
        </p:nvPicPr>
        <p:blipFill>
          <a:blip r:embed="rId3"/>
          <a:stretch>
            <a:fillRect/>
          </a:stretch>
        </p:blipFill>
        <p:spPr>
          <a:xfrm>
            <a:off x="3169514" y="2880360"/>
            <a:ext cx="1068121" cy="1068121"/>
          </a:xfrm>
          <a:prstGeom prst="rect">
            <a:avLst/>
          </a:prstGeom>
        </p:spPr>
      </p:pic>
      <p:sp>
        <p:nvSpPr>
          <p:cNvPr id="18" name="rule-387"/>
          <p:cNvSpPr/>
          <p:nvPr/>
        </p:nvSpPr>
        <p:spPr>
          <a:xfrm>
            <a:off x="3169514" y="4058209"/>
            <a:ext cx="1068121" cy="0"/>
          </a:xfrm>
          <a:prstGeom prst="line">
            <a:avLst/>
          </a:prstGeom>
          <a:noFill/>
          <a:ln w="9525">
            <a:solidFill>
              <a:srgbClr val="D9DFE3"/>
            </a:solidFill>
            <a:prstDash val="solid"/>
          </a:ln>
        </p:spPr>
      </p:sp>
      <p:sp>
        <p:nvSpPr>
          <p:cNvPr id="19" name="text-388"/>
          <p:cNvSpPr txBox="1"/>
          <p:nvPr/>
        </p:nvSpPr>
        <p:spPr>
          <a:xfrm>
            <a:off x="3169514" y="4131361"/>
            <a:ext cx="1068121" cy="182880"/>
          </a:xfrm>
          <a:prstGeom prst="rect">
            <a:avLst/>
          </a:prstGeom>
          <a:noFill/>
          <a:ln/>
        </p:spPr>
        <p:txBody>
          <a:bodyPr wrap="square" lIns="0" tIns="0" rIns="0" bIns="0" rtlCol="0" anchor="t"/>
          <a:lstStyle/>
          <a:p>
            <a:pPr indent="0" marL="0">
              <a:buNone/>
            </a:pPr>
            <a:r>
              <a:rPr lang="en-US" sz="700" spc="100" kern="0" dirty="0">
                <a:solidFill>
                  <a:srgbClr val="93A0A8"/>
                </a:solidFill>
                <a:latin typeface="IBM Plex Mono" pitchFamily="34" charset="0"/>
                <a:ea typeface="IBM Plex Mono" pitchFamily="34" charset="-122"/>
                <a:cs typeface="IBM Plex Mono" pitchFamily="34" charset="-120"/>
              </a:rPr>
              <a:t>03</a:t>
            </a:r>
            <a:endParaRPr lang="en-US" sz="700" dirty="0"/>
          </a:p>
        </p:txBody>
      </p:sp>
      <p:sp>
        <p:nvSpPr>
          <p:cNvPr id="20" name="text-389"/>
          <p:cNvSpPr txBox="1"/>
          <p:nvPr/>
        </p:nvSpPr>
        <p:spPr>
          <a:xfrm>
            <a:off x="3169514" y="4332529"/>
            <a:ext cx="1068121" cy="228600"/>
          </a:xfrm>
          <a:prstGeom prst="rect">
            <a:avLst/>
          </a:prstGeom>
          <a:noFill/>
          <a:ln/>
        </p:spPr>
        <p:txBody>
          <a:bodyPr wrap="square" lIns="0" tIns="0" rIns="0" bIns="0" rtlCol="0" anchor="t"/>
          <a:lstStyle/>
          <a:p>
            <a:pPr indent="0" marL="0">
              <a:buNone/>
            </a:pPr>
            <a:r>
              <a:rPr lang="en-US" sz="850" b="1" dirty="0">
                <a:solidFill>
                  <a:schemeClr val="tx1"/>
                </a:solidFill>
              </a:rPr>
              <a:t>Samruddhi More</a:t>
            </a:r>
            <a:endParaRPr lang="en-US" sz="850" dirty="0"/>
          </a:p>
        </p:txBody>
      </p:sp>
      <p:sp>
        <p:nvSpPr>
          <p:cNvPr id="21" name="text-390"/>
          <p:cNvSpPr txBox="1"/>
          <p:nvPr/>
        </p:nvSpPr>
        <p:spPr>
          <a:xfrm>
            <a:off x="3169514" y="4570273"/>
            <a:ext cx="1068121" cy="411480"/>
          </a:xfrm>
          <a:prstGeom prst="rect">
            <a:avLst/>
          </a:prstGeom>
          <a:noFill/>
          <a:ln/>
        </p:spPr>
        <p:txBody>
          <a:bodyPr wrap="square" lIns="0" tIns="0" rIns="0" bIns="0" rtlCol="0" anchor="t"/>
          <a:lstStyle/>
          <a:p>
            <a:pPr indent="0" marL="0">
              <a:lnSpc>
                <a:spcPct val="110000"/>
              </a:lnSpc>
              <a:buNone/>
            </a:pPr>
            <a:r>
              <a:rPr lang="en-US" sz="800" dirty="0">
                <a:solidFill>
                  <a:srgbClr val="6B7780"/>
                </a:solidFill>
              </a:rPr>
              <a:t>Full Stack Data Developer</a:t>
            </a:r>
            <a:endParaRPr lang="en-US" sz="800" dirty="0"/>
          </a:p>
        </p:txBody>
      </p:sp>
      <p:pic>
        <p:nvPicPr>
          <p:cNvPr id="22" name="person-391" descr="/private/tmp/claude-501/-Users-anant-Documents-repo/df02ae95-e097-40a8-bd1f-ec46202c7891/scratchpad/deck/assets/t-mandar-joshi.jpg">    </p:cNvPr>
          <p:cNvPicPr>
            <a:picLocks noChangeAspect="1"/>
          </p:cNvPicPr>
          <p:nvPr/>
        </p:nvPicPr>
        <p:blipFill>
          <a:blip r:embed="rId4"/>
          <a:stretch>
            <a:fillRect/>
          </a:stretch>
        </p:blipFill>
        <p:spPr>
          <a:xfrm>
            <a:off x="4365650" y="2880360"/>
            <a:ext cx="1068121" cy="1068121"/>
          </a:xfrm>
          <a:prstGeom prst="rect">
            <a:avLst/>
          </a:prstGeom>
        </p:spPr>
      </p:pic>
      <p:sp>
        <p:nvSpPr>
          <p:cNvPr id="23" name="rule-392"/>
          <p:cNvSpPr/>
          <p:nvPr/>
        </p:nvSpPr>
        <p:spPr>
          <a:xfrm>
            <a:off x="4365650" y="4058209"/>
            <a:ext cx="1068121" cy="0"/>
          </a:xfrm>
          <a:prstGeom prst="line">
            <a:avLst/>
          </a:prstGeom>
          <a:noFill/>
          <a:ln w="9525">
            <a:solidFill>
              <a:srgbClr val="D9DFE3"/>
            </a:solidFill>
            <a:prstDash val="solid"/>
          </a:ln>
        </p:spPr>
      </p:sp>
      <p:sp>
        <p:nvSpPr>
          <p:cNvPr id="24" name="text-393"/>
          <p:cNvSpPr txBox="1"/>
          <p:nvPr/>
        </p:nvSpPr>
        <p:spPr>
          <a:xfrm>
            <a:off x="4365650" y="4131361"/>
            <a:ext cx="1068121" cy="182880"/>
          </a:xfrm>
          <a:prstGeom prst="rect">
            <a:avLst/>
          </a:prstGeom>
          <a:noFill/>
          <a:ln/>
        </p:spPr>
        <p:txBody>
          <a:bodyPr wrap="square" lIns="0" tIns="0" rIns="0" bIns="0" rtlCol="0" anchor="t"/>
          <a:lstStyle/>
          <a:p>
            <a:pPr indent="0" marL="0">
              <a:buNone/>
            </a:pPr>
            <a:r>
              <a:rPr lang="en-US" sz="700" spc="100" kern="0" dirty="0">
                <a:solidFill>
                  <a:srgbClr val="93A0A8"/>
                </a:solidFill>
                <a:latin typeface="IBM Plex Mono" pitchFamily="34" charset="0"/>
                <a:ea typeface="IBM Plex Mono" pitchFamily="34" charset="-122"/>
                <a:cs typeface="IBM Plex Mono" pitchFamily="34" charset="-120"/>
              </a:rPr>
              <a:t>04</a:t>
            </a:r>
            <a:endParaRPr lang="en-US" sz="700" dirty="0"/>
          </a:p>
        </p:txBody>
      </p:sp>
      <p:sp>
        <p:nvSpPr>
          <p:cNvPr id="25" name="text-394"/>
          <p:cNvSpPr txBox="1"/>
          <p:nvPr/>
        </p:nvSpPr>
        <p:spPr>
          <a:xfrm>
            <a:off x="4365650" y="4332529"/>
            <a:ext cx="1068121" cy="228600"/>
          </a:xfrm>
          <a:prstGeom prst="rect">
            <a:avLst/>
          </a:prstGeom>
          <a:noFill/>
          <a:ln/>
        </p:spPr>
        <p:txBody>
          <a:bodyPr wrap="square" lIns="0" tIns="0" rIns="0" bIns="0" rtlCol="0" anchor="t"/>
          <a:lstStyle/>
          <a:p>
            <a:pPr indent="0" marL="0">
              <a:buNone/>
            </a:pPr>
            <a:r>
              <a:rPr lang="en-US" sz="850" b="1" dirty="0">
                <a:solidFill>
                  <a:schemeClr val="tx1"/>
                </a:solidFill>
              </a:rPr>
              <a:t>Mandar Joshi</a:t>
            </a:r>
            <a:endParaRPr lang="en-US" sz="850" dirty="0"/>
          </a:p>
        </p:txBody>
      </p:sp>
      <p:sp>
        <p:nvSpPr>
          <p:cNvPr id="26" name="text-395"/>
          <p:cNvSpPr txBox="1"/>
          <p:nvPr/>
        </p:nvSpPr>
        <p:spPr>
          <a:xfrm>
            <a:off x="4365650" y="4570273"/>
            <a:ext cx="1068121" cy="411480"/>
          </a:xfrm>
          <a:prstGeom prst="rect">
            <a:avLst/>
          </a:prstGeom>
          <a:noFill/>
          <a:ln/>
        </p:spPr>
        <p:txBody>
          <a:bodyPr wrap="square" lIns="0" tIns="0" rIns="0" bIns="0" rtlCol="0" anchor="t"/>
          <a:lstStyle/>
          <a:p>
            <a:pPr indent="0" marL="0">
              <a:lnSpc>
                <a:spcPct val="110000"/>
              </a:lnSpc>
              <a:buNone/>
            </a:pPr>
            <a:r>
              <a:rPr lang="en-US" sz="800" dirty="0">
                <a:solidFill>
                  <a:srgbClr val="6B7780"/>
                </a:solidFill>
              </a:rPr>
              <a:t>Full Stack Data Developer</a:t>
            </a:r>
            <a:endParaRPr lang="en-US" sz="800" dirty="0"/>
          </a:p>
        </p:txBody>
      </p:sp>
      <p:pic>
        <p:nvPicPr>
          <p:cNvPr id="27" name="person-396" descr="/private/tmp/claude-501/-Users-anant-Documents-repo/df02ae95-e097-40a8-bd1f-ec46202c7891/scratchpad/deck/assets/t-parth-manhas.jpg">    </p:cNvPr>
          <p:cNvPicPr>
            <a:picLocks noChangeAspect="1"/>
          </p:cNvPicPr>
          <p:nvPr/>
        </p:nvPicPr>
        <p:blipFill>
          <a:blip r:embed="rId5"/>
          <a:stretch>
            <a:fillRect/>
          </a:stretch>
        </p:blipFill>
        <p:spPr>
          <a:xfrm>
            <a:off x="5561787" y="2880360"/>
            <a:ext cx="1068121" cy="1068121"/>
          </a:xfrm>
          <a:prstGeom prst="rect">
            <a:avLst/>
          </a:prstGeom>
        </p:spPr>
      </p:pic>
      <p:sp>
        <p:nvSpPr>
          <p:cNvPr id="28" name="rule-397"/>
          <p:cNvSpPr/>
          <p:nvPr/>
        </p:nvSpPr>
        <p:spPr>
          <a:xfrm>
            <a:off x="5561787" y="4058209"/>
            <a:ext cx="1068121" cy="0"/>
          </a:xfrm>
          <a:prstGeom prst="line">
            <a:avLst/>
          </a:prstGeom>
          <a:noFill/>
          <a:ln w="9525">
            <a:solidFill>
              <a:srgbClr val="D9DFE3"/>
            </a:solidFill>
            <a:prstDash val="solid"/>
          </a:ln>
        </p:spPr>
      </p:sp>
      <p:sp>
        <p:nvSpPr>
          <p:cNvPr id="29" name="text-398"/>
          <p:cNvSpPr txBox="1"/>
          <p:nvPr/>
        </p:nvSpPr>
        <p:spPr>
          <a:xfrm>
            <a:off x="5561787" y="4131361"/>
            <a:ext cx="1068121" cy="182880"/>
          </a:xfrm>
          <a:prstGeom prst="rect">
            <a:avLst/>
          </a:prstGeom>
          <a:noFill/>
          <a:ln/>
        </p:spPr>
        <p:txBody>
          <a:bodyPr wrap="square" lIns="0" tIns="0" rIns="0" bIns="0" rtlCol="0" anchor="t"/>
          <a:lstStyle/>
          <a:p>
            <a:pPr indent="0" marL="0">
              <a:buNone/>
            </a:pPr>
            <a:r>
              <a:rPr lang="en-US" sz="700" spc="100" kern="0" dirty="0">
                <a:solidFill>
                  <a:srgbClr val="93A0A8"/>
                </a:solidFill>
                <a:latin typeface="IBM Plex Mono" pitchFamily="34" charset="0"/>
                <a:ea typeface="IBM Plex Mono" pitchFamily="34" charset="-122"/>
                <a:cs typeface="IBM Plex Mono" pitchFamily="34" charset="-120"/>
              </a:rPr>
              <a:t>05</a:t>
            </a:r>
            <a:endParaRPr lang="en-US" sz="700" dirty="0"/>
          </a:p>
        </p:txBody>
      </p:sp>
      <p:sp>
        <p:nvSpPr>
          <p:cNvPr id="30" name="text-399"/>
          <p:cNvSpPr txBox="1"/>
          <p:nvPr/>
        </p:nvSpPr>
        <p:spPr>
          <a:xfrm>
            <a:off x="5561787" y="4332529"/>
            <a:ext cx="1068121" cy="228600"/>
          </a:xfrm>
          <a:prstGeom prst="rect">
            <a:avLst/>
          </a:prstGeom>
          <a:noFill/>
          <a:ln/>
        </p:spPr>
        <p:txBody>
          <a:bodyPr wrap="square" lIns="0" tIns="0" rIns="0" bIns="0" rtlCol="0" anchor="t"/>
          <a:lstStyle/>
          <a:p>
            <a:pPr indent="0" marL="0">
              <a:buNone/>
            </a:pPr>
            <a:r>
              <a:rPr lang="en-US" sz="850" b="1" dirty="0">
                <a:solidFill>
                  <a:schemeClr val="tx1"/>
                </a:solidFill>
              </a:rPr>
              <a:t>Parth Manhas</a:t>
            </a:r>
            <a:endParaRPr lang="en-US" sz="850" dirty="0"/>
          </a:p>
        </p:txBody>
      </p:sp>
      <p:sp>
        <p:nvSpPr>
          <p:cNvPr id="31" name="text-400"/>
          <p:cNvSpPr txBox="1"/>
          <p:nvPr/>
        </p:nvSpPr>
        <p:spPr>
          <a:xfrm>
            <a:off x="5561787" y="4570273"/>
            <a:ext cx="1068121" cy="411480"/>
          </a:xfrm>
          <a:prstGeom prst="rect">
            <a:avLst/>
          </a:prstGeom>
          <a:noFill/>
          <a:ln/>
        </p:spPr>
        <p:txBody>
          <a:bodyPr wrap="square" lIns="0" tIns="0" rIns="0" bIns="0" rtlCol="0" anchor="t"/>
          <a:lstStyle/>
          <a:p>
            <a:pPr indent="0" marL="0">
              <a:lnSpc>
                <a:spcPct val="110000"/>
              </a:lnSpc>
              <a:buNone/>
            </a:pPr>
            <a:r>
              <a:rPr lang="en-US" sz="800" dirty="0">
                <a:solidFill>
                  <a:srgbClr val="6B7780"/>
                </a:solidFill>
              </a:rPr>
              <a:t>Senior Fullstack Product Engineer</a:t>
            </a:r>
            <a:endParaRPr lang="en-US" sz="800" dirty="0"/>
          </a:p>
        </p:txBody>
      </p:sp>
      <p:pic>
        <p:nvPicPr>
          <p:cNvPr id="32" name="person-401" descr="/private/tmp/claude-501/-Users-anant-Documents-repo/df02ae95-e097-40a8-bd1f-ec46202c7891/scratchpad/deck/assets/t-pranjul-kalsi.jpg">    </p:cNvPr>
          <p:cNvPicPr>
            <a:picLocks noChangeAspect="1"/>
          </p:cNvPicPr>
          <p:nvPr/>
        </p:nvPicPr>
        <p:blipFill>
          <a:blip r:embed="rId6"/>
          <a:stretch>
            <a:fillRect/>
          </a:stretch>
        </p:blipFill>
        <p:spPr>
          <a:xfrm>
            <a:off x="6757924" y="2880360"/>
            <a:ext cx="1068121" cy="1068121"/>
          </a:xfrm>
          <a:prstGeom prst="rect">
            <a:avLst/>
          </a:prstGeom>
        </p:spPr>
      </p:pic>
      <p:sp>
        <p:nvSpPr>
          <p:cNvPr id="33" name="rule-402"/>
          <p:cNvSpPr/>
          <p:nvPr/>
        </p:nvSpPr>
        <p:spPr>
          <a:xfrm>
            <a:off x="6757924" y="4058209"/>
            <a:ext cx="1068121" cy="0"/>
          </a:xfrm>
          <a:prstGeom prst="line">
            <a:avLst/>
          </a:prstGeom>
          <a:noFill/>
          <a:ln w="9525">
            <a:solidFill>
              <a:srgbClr val="D9DFE3"/>
            </a:solidFill>
            <a:prstDash val="solid"/>
          </a:ln>
        </p:spPr>
      </p:sp>
      <p:sp>
        <p:nvSpPr>
          <p:cNvPr id="34" name="text-403"/>
          <p:cNvSpPr txBox="1"/>
          <p:nvPr/>
        </p:nvSpPr>
        <p:spPr>
          <a:xfrm>
            <a:off x="6757924" y="4131361"/>
            <a:ext cx="1068121" cy="182880"/>
          </a:xfrm>
          <a:prstGeom prst="rect">
            <a:avLst/>
          </a:prstGeom>
          <a:noFill/>
          <a:ln/>
        </p:spPr>
        <p:txBody>
          <a:bodyPr wrap="square" lIns="0" tIns="0" rIns="0" bIns="0" rtlCol="0" anchor="t"/>
          <a:lstStyle/>
          <a:p>
            <a:pPr indent="0" marL="0">
              <a:buNone/>
            </a:pPr>
            <a:r>
              <a:rPr lang="en-US" sz="700" spc="100" kern="0" dirty="0">
                <a:solidFill>
                  <a:srgbClr val="93A0A8"/>
                </a:solidFill>
                <a:latin typeface="IBM Plex Mono" pitchFamily="34" charset="0"/>
                <a:ea typeface="IBM Plex Mono" pitchFamily="34" charset="-122"/>
                <a:cs typeface="IBM Plex Mono" pitchFamily="34" charset="-120"/>
              </a:rPr>
              <a:t>06</a:t>
            </a:r>
            <a:endParaRPr lang="en-US" sz="700" dirty="0"/>
          </a:p>
        </p:txBody>
      </p:sp>
      <p:sp>
        <p:nvSpPr>
          <p:cNvPr id="35" name="text-404"/>
          <p:cNvSpPr txBox="1"/>
          <p:nvPr/>
        </p:nvSpPr>
        <p:spPr>
          <a:xfrm>
            <a:off x="6757924" y="4332529"/>
            <a:ext cx="1068121" cy="228600"/>
          </a:xfrm>
          <a:prstGeom prst="rect">
            <a:avLst/>
          </a:prstGeom>
          <a:noFill/>
          <a:ln/>
        </p:spPr>
        <p:txBody>
          <a:bodyPr wrap="square" lIns="0" tIns="0" rIns="0" bIns="0" rtlCol="0" anchor="t"/>
          <a:lstStyle/>
          <a:p>
            <a:pPr indent="0" marL="0">
              <a:buNone/>
            </a:pPr>
            <a:r>
              <a:rPr lang="en-US" sz="850" b="1" dirty="0">
                <a:solidFill>
                  <a:schemeClr val="tx1"/>
                </a:solidFill>
              </a:rPr>
              <a:t>Pranjul Kalsi</a:t>
            </a:r>
            <a:endParaRPr lang="en-US" sz="850" dirty="0"/>
          </a:p>
        </p:txBody>
      </p:sp>
      <p:sp>
        <p:nvSpPr>
          <p:cNvPr id="36" name="text-405"/>
          <p:cNvSpPr txBox="1"/>
          <p:nvPr/>
        </p:nvSpPr>
        <p:spPr>
          <a:xfrm>
            <a:off x="6757924" y="4570273"/>
            <a:ext cx="1068121" cy="411480"/>
          </a:xfrm>
          <a:prstGeom prst="rect">
            <a:avLst/>
          </a:prstGeom>
          <a:noFill/>
          <a:ln/>
        </p:spPr>
        <p:txBody>
          <a:bodyPr wrap="square" lIns="0" tIns="0" rIns="0" bIns="0" rtlCol="0" anchor="t"/>
          <a:lstStyle/>
          <a:p>
            <a:pPr indent="0" marL="0">
              <a:lnSpc>
                <a:spcPct val="110000"/>
              </a:lnSpc>
              <a:buNone/>
            </a:pPr>
            <a:r>
              <a:rPr lang="en-US" sz="800" dirty="0">
                <a:solidFill>
                  <a:srgbClr val="6B7780"/>
                </a:solidFill>
              </a:rPr>
              <a:t>Backend and Platform Engineer</a:t>
            </a:r>
            <a:endParaRPr lang="en-US" sz="800" dirty="0"/>
          </a:p>
        </p:txBody>
      </p:sp>
      <p:pic>
        <p:nvPicPr>
          <p:cNvPr id="37" name="person-406" descr="/private/tmp/claude-501/-Users-anant-Documents-repo/df02ae95-e097-40a8-bd1f-ec46202c7891/scratchpad/deck/assets/t-aniket-mishra.jpg">    </p:cNvPr>
          <p:cNvPicPr>
            <a:picLocks noChangeAspect="1"/>
          </p:cNvPicPr>
          <p:nvPr/>
        </p:nvPicPr>
        <p:blipFill>
          <a:blip r:embed="rId7"/>
          <a:stretch>
            <a:fillRect/>
          </a:stretch>
        </p:blipFill>
        <p:spPr>
          <a:xfrm>
            <a:off x="7954061" y="2880360"/>
            <a:ext cx="1068121" cy="1068121"/>
          </a:xfrm>
          <a:prstGeom prst="rect">
            <a:avLst/>
          </a:prstGeom>
        </p:spPr>
      </p:pic>
      <p:sp>
        <p:nvSpPr>
          <p:cNvPr id="38" name="rule-407"/>
          <p:cNvSpPr/>
          <p:nvPr/>
        </p:nvSpPr>
        <p:spPr>
          <a:xfrm>
            <a:off x="7954061" y="4058209"/>
            <a:ext cx="1068121" cy="0"/>
          </a:xfrm>
          <a:prstGeom prst="line">
            <a:avLst/>
          </a:prstGeom>
          <a:noFill/>
          <a:ln w="9525">
            <a:solidFill>
              <a:srgbClr val="D9DFE3"/>
            </a:solidFill>
            <a:prstDash val="solid"/>
          </a:ln>
        </p:spPr>
      </p:sp>
      <p:sp>
        <p:nvSpPr>
          <p:cNvPr id="39" name="text-408"/>
          <p:cNvSpPr txBox="1"/>
          <p:nvPr/>
        </p:nvSpPr>
        <p:spPr>
          <a:xfrm>
            <a:off x="7954061" y="4131361"/>
            <a:ext cx="1068121" cy="182880"/>
          </a:xfrm>
          <a:prstGeom prst="rect">
            <a:avLst/>
          </a:prstGeom>
          <a:noFill/>
          <a:ln/>
        </p:spPr>
        <p:txBody>
          <a:bodyPr wrap="square" lIns="0" tIns="0" rIns="0" bIns="0" rtlCol="0" anchor="t"/>
          <a:lstStyle/>
          <a:p>
            <a:pPr indent="0" marL="0">
              <a:buNone/>
            </a:pPr>
            <a:r>
              <a:rPr lang="en-US" sz="700" spc="100" kern="0" dirty="0">
                <a:solidFill>
                  <a:srgbClr val="93A0A8"/>
                </a:solidFill>
                <a:latin typeface="IBM Plex Mono" pitchFamily="34" charset="0"/>
                <a:ea typeface="IBM Plex Mono" pitchFamily="34" charset="-122"/>
                <a:cs typeface="IBM Plex Mono" pitchFamily="34" charset="-120"/>
              </a:rPr>
              <a:t>07</a:t>
            </a:r>
            <a:endParaRPr lang="en-US" sz="700" dirty="0"/>
          </a:p>
        </p:txBody>
      </p:sp>
      <p:sp>
        <p:nvSpPr>
          <p:cNvPr id="40" name="text-409"/>
          <p:cNvSpPr txBox="1"/>
          <p:nvPr/>
        </p:nvSpPr>
        <p:spPr>
          <a:xfrm>
            <a:off x="7954061" y="4332529"/>
            <a:ext cx="1068121" cy="228600"/>
          </a:xfrm>
          <a:prstGeom prst="rect">
            <a:avLst/>
          </a:prstGeom>
          <a:noFill/>
          <a:ln/>
        </p:spPr>
        <p:txBody>
          <a:bodyPr wrap="square" lIns="0" tIns="0" rIns="0" bIns="0" rtlCol="0" anchor="t"/>
          <a:lstStyle/>
          <a:p>
            <a:pPr indent="0" marL="0">
              <a:buNone/>
            </a:pPr>
            <a:r>
              <a:rPr lang="en-US" sz="850" b="1" dirty="0">
                <a:solidFill>
                  <a:schemeClr val="tx1"/>
                </a:solidFill>
              </a:rPr>
              <a:t>Aniket Mishra</a:t>
            </a:r>
            <a:endParaRPr lang="en-US" sz="850" dirty="0"/>
          </a:p>
        </p:txBody>
      </p:sp>
      <p:sp>
        <p:nvSpPr>
          <p:cNvPr id="41" name="text-410"/>
          <p:cNvSpPr txBox="1"/>
          <p:nvPr/>
        </p:nvSpPr>
        <p:spPr>
          <a:xfrm>
            <a:off x="7954061" y="4570273"/>
            <a:ext cx="1068121" cy="411480"/>
          </a:xfrm>
          <a:prstGeom prst="rect">
            <a:avLst/>
          </a:prstGeom>
          <a:noFill/>
          <a:ln/>
        </p:spPr>
        <p:txBody>
          <a:bodyPr wrap="square" lIns="0" tIns="0" rIns="0" bIns="0" rtlCol="0" anchor="t"/>
          <a:lstStyle/>
          <a:p>
            <a:pPr indent="0" marL="0">
              <a:lnSpc>
                <a:spcPct val="110000"/>
              </a:lnSpc>
              <a:buNone/>
            </a:pPr>
            <a:r>
              <a:rPr lang="en-US" sz="800" dirty="0">
                <a:solidFill>
                  <a:srgbClr val="6B7780"/>
                </a:solidFill>
              </a:rPr>
              <a:t>Software Engineer</a:t>
            </a:r>
            <a:endParaRPr lang="en-US" sz="800" dirty="0"/>
          </a:p>
        </p:txBody>
      </p:sp>
      <p:pic>
        <p:nvPicPr>
          <p:cNvPr id="42" name="person-411" descr="/private/tmp/claude-501/-Users-anant-Documents-repo/df02ae95-e097-40a8-bd1f-ec46202c7891/scratchpad/deck/assets/t-narendra-p.jpg">    </p:cNvPr>
          <p:cNvPicPr>
            <a:picLocks noChangeAspect="1"/>
          </p:cNvPicPr>
          <p:nvPr/>
        </p:nvPicPr>
        <p:blipFill>
          <a:blip r:embed="rId8"/>
          <a:stretch>
            <a:fillRect/>
          </a:stretch>
        </p:blipFill>
        <p:spPr>
          <a:xfrm>
            <a:off x="9150198" y="2880360"/>
            <a:ext cx="1068121" cy="1068121"/>
          </a:xfrm>
          <a:prstGeom prst="rect">
            <a:avLst/>
          </a:prstGeom>
        </p:spPr>
      </p:pic>
      <p:sp>
        <p:nvSpPr>
          <p:cNvPr id="43" name="rule-412"/>
          <p:cNvSpPr/>
          <p:nvPr/>
        </p:nvSpPr>
        <p:spPr>
          <a:xfrm>
            <a:off x="9150198" y="4058209"/>
            <a:ext cx="1068121" cy="0"/>
          </a:xfrm>
          <a:prstGeom prst="line">
            <a:avLst/>
          </a:prstGeom>
          <a:noFill/>
          <a:ln w="9525">
            <a:solidFill>
              <a:srgbClr val="D9DFE3"/>
            </a:solidFill>
            <a:prstDash val="solid"/>
          </a:ln>
        </p:spPr>
      </p:sp>
      <p:sp>
        <p:nvSpPr>
          <p:cNvPr id="44" name="text-413"/>
          <p:cNvSpPr txBox="1"/>
          <p:nvPr/>
        </p:nvSpPr>
        <p:spPr>
          <a:xfrm>
            <a:off x="9150198" y="4131361"/>
            <a:ext cx="1068121" cy="182880"/>
          </a:xfrm>
          <a:prstGeom prst="rect">
            <a:avLst/>
          </a:prstGeom>
          <a:noFill/>
          <a:ln/>
        </p:spPr>
        <p:txBody>
          <a:bodyPr wrap="square" lIns="0" tIns="0" rIns="0" bIns="0" rtlCol="0" anchor="t"/>
          <a:lstStyle/>
          <a:p>
            <a:pPr indent="0" marL="0">
              <a:buNone/>
            </a:pPr>
            <a:r>
              <a:rPr lang="en-US" sz="700" spc="100" kern="0" dirty="0">
                <a:solidFill>
                  <a:srgbClr val="93A0A8"/>
                </a:solidFill>
                <a:latin typeface="IBM Plex Mono" pitchFamily="34" charset="0"/>
                <a:ea typeface="IBM Plex Mono" pitchFamily="34" charset="-122"/>
                <a:cs typeface="IBM Plex Mono" pitchFamily="34" charset="-120"/>
              </a:rPr>
              <a:t>08</a:t>
            </a:r>
            <a:endParaRPr lang="en-US" sz="700" dirty="0"/>
          </a:p>
        </p:txBody>
      </p:sp>
      <p:sp>
        <p:nvSpPr>
          <p:cNvPr id="45" name="text-414"/>
          <p:cNvSpPr txBox="1"/>
          <p:nvPr/>
        </p:nvSpPr>
        <p:spPr>
          <a:xfrm>
            <a:off x="9150198" y="4332529"/>
            <a:ext cx="1068121" cy="228600"/>
          </a:xfrm>
          <a:prstGeom prst="rect">
            <a:avLst/>
          </a:prstGeom>
          <a:noFill/>
          <a:ln/>
        </p:spPr>
        <p:txBody>
          <a:bodyPr wrap="square" lIns="0" tIns="0" rIns="0" bIns="0" rtlCol="0" anchor="t"/>
          <a:lstStyle/>
          <a:p>
            <a:pPr indent="0" marL="0">
              <a:buNone/>
            </a:pPr>
            <a:r>
              <a:rPr lang="en-US" sz="850" b="1" dirty="0">
                <a:solidFill>
                  <a:schemeClr val="tx1"/>
                </a:solidFill>
              </a:rPr>
              <a:t>Narendra P</a:t>
            </a:r>
            <a:endParaRPr lang="en-US" sz="850" dirty="0"/>
          </a:p>
        </p:txBody>
      </p:sp>
      <p:sp>
        <p:nvSpPr>
          <p:cNvPr id="46" name="text-415"/>
          <p:cNvSpPr txBox="1"/>
          <p:nvPr/>
        </p:nvSpPr>
        <p:spPr>
          <a:xfrm>
            <a:off x="9150198" y="4570273"/>
            <a:ext cx="1068121" cy="411480"/>
          </a:xfrm>
          <a:prstGeom prst="rect">
            <a:avLst/>
          </a:prstGeom>
          <a:noFill/>
          <a:ln/>
        </p:spPr>
        <p:txBody>
          <a:bodyPr wrap="square" lIns="0" tIns="0" rIns="0" bIns="0" rtlCol="0" anchor="t"/>
          <a:lstStyle/>
          <a:p>
            <a:pPr indent="0" marL="0">
              <a:lnSpc>
                <a:spcPct val="110000"/>
              </a:lnSpc>
              <a:buNone/>
            </a:pPr>
            <a:r>
              <a:rPr lang="en-US" sz="800" dirty="0">
                <a:solidFill>
                  <a:srgbClr val="6B7780"/>
                </a:solidFill>
              </a:rPr>
              <a:t>Marketing Analyst</a:t>
            </a:r>
            <a:endParaRPr lang="en-US" sz="800" dirty="0"/>
          </a:p>
        </p:txBody>
      </p:sp>
      <p:pic>
        <p:nvPicPr>
          <p:cNvPr id="47" name="person-416" descr="/private/tmp/claude-501/-Users-anant-Documents-repo/df02ae95-e097-40a8-bd1f-ec46202c7891/scratchpad/deck/assets/t-yamini-patil.jpg">    </p:cNvPr>
          <p:cNvPicPr>
            <a:picLocks noChangeAspect="1"/>
          </p:cNvPicPr>
          <p:nvPr/>
        </p:nvPicPr>
        <p:blipFill>
          <a:blip r:embed="rId9"/>
          <a:stretch>
            <a:fillRect/>
          </a:stretch>
        </p:blipFill>
        <p:spPr>
          <a:xfrm>
            <a:off x="10346334" y="2880360"/>
            <a:ext cx="1068121" cy="1068121"/>
          </a:xfrm>
          <a:prstGeom prst="rect">
            <a:avLst/>
          </a:prstGeom>
        </p:spPr>
      </p:pic>
      <p:sp>
        <p:nvSpPr>
          <p:cNvPr id="48" name="rule-417"/>
          <p:cNvSpPr/>
          <p:nvPr/>
        </p:nvSpPr>
        <p:spPr>
          <a:xfrm>
            <a:off x="10346334" y="4058209"/>
            <a:ext cx="1068121" cy="0"/>
          </a:xfrm>
          <a:prstGeom prst="line">
            <a:avLst/>
          </a:prstGeom>
          <a:noFill/>
          <a:ln w="9525">
            <a:solidFill>
              <a:srgbClr val="D9DFE3"/>
            </a:solidFill>
            <a:prstDash val="solid"/>
          </a:ln>
        </p:spPr>
      </p:sp>
      <p:sp>
        <p:nvSpPr>
          <p:cNvPr id="49" name="text-418"/>
          <p:cNvSpPr txBox="1"/>
          <p:nvPr/>
        </p:nvSpPr>
        <p:spPr>
          <a:xfrm>
            <a:off x="10346334" y="4131361"/>
            <a:ext cx="1068121" cy="182880"/>
          </a:xfrm>
          <a:prstGeom prst="rect">
            <a:avLst/>
          </a:prstGeom>
          <a:noFill/>
          <a:ln/>
        </p:spPr>
        <p:txBody>
          <a:bodyPr wrap="square" lIns="0" tIns="0" rIns="0" bIns="0" rtlCol="0" anchor="t"/>
          <a:lstStyle/>
          <a:p>
            <a:pPr indent="0" marL="0">
              <a:buNone/>
            </a:pPr>
            <a:r>
              <a:rPr lang="en-US" sz="700" spc="100" kern="0" dirty="0">
                <a:solidFill>
                  <a:srgbClr val="93A0A8"/>
                </a:solidFill>
                <a:latin typeface="IBM Plex Mono" pitchFamily="34" charset="0"/>
                <a:ea typeface="IBM Plex Mono" pitchFamily="34" charset="-122"/>
                <a:cs typeface="IBM Plex Mono" pitchFamily="34" charset="-120"/>
              </a:rPr>
              <a:t>09</a:t>
            </a:r>
            <a:endParaRPr lang="en-US" sz="700" dirty="0"/>
          </a:p>
        </p:txBody>
      </p:sp>
      <p:sp>
        <p:nvSpPr>
          <p:cNvPr id="50" name="text-419"/>
          <p:cNvSpPr txBox="1"/>
          <p:nvPr/>
        </p:nvSpPr>
        <p:spPr>
          <a:xfrm>
            <a:off x="10346334" y="4332529"/>
            <a:ext cx="1068121" cy="228600"/>
          </a:xfrm>
          <a:prstGeom prst="rect">
            <a:avLst/>
          </a:prstGeom>
          <a:noFill/>
          <a:ln/>
        </p:spPr>
        <p:txBody>
          <a:bodyPr wrap="square" lIns="0" tIns="0" rIns="0" bIns="0" rtlCol="0" anchor="t"/>
          <a:lstStyle/>
          <a:p>
            <a:pPr indent="0" marL="0">
              <a:buNone/>
            </a:pPr>
            <a:r>
              <a:rPr lang="en-US" sz="850" b="1" dirty="0">
                <a:solidFill>
                  <a:schemeClr val="tx1"/>
                </a:solidFill>
              </a:rPr>
              <a:t>Yamini Patil</a:t>
            </a:r>
            <a:endParaRPr lang="en-US" sz="850" dirty="0"/>
          </a:p>
        </p:txBody>
      </p:sp>
      <p:sp>
        <p:nvSpPr>
          <p:cNvPr id="51" name="text-420"/>
          <p:cNvSpPr txBox="1"/>
          <p:nvPr/>
        </p:nvSpPr>
        <p:spPr>
          <a:xfrm>
            <a:off x="10346334" y="4570273"/>
            <a:ext cx="1068121" cy="411480"/>
          </a:xfrm>
          <a:prstGeom prst="rect">
            <a:avLst/>
          </a:prstGeom>
          <a:noFill/>
          <a:ln/>
        </p:spPr>
        <p:txBody>
          <a:bodyPr wrap="square" lIns="0" tIns="0" rIns="0" bIns="0" rtlCol="0" anchor="t"/>
          <a:lstStyle/>
          <a:p>
            <a:pPr indent="0" marL="0">
              <a:lnSpc>
                <a:spcPct val="110000"/>
              </a:lnSpc>
              <a:buNone/>
            </a:pPr>
            <a:r>
              <a:rPr lang="en-US" sz="800" dirty="0">
                <a:solidFill>
                  <a:srgbClr val="6B7780"/>
                </a:solidFill>
              </a:rPr>
              <a:t>HR Officer</a:t>
            </a:r>
            <a:endParaRPr lang="en-US" sz="800" dirty="0"/>
          </a:p>
        </p:txBody>
      </p:sp>
      <p:sp>
        <p:nvSpPr>
          <p:cNvPr id="53" name="Text 1"/>
          <p:cNvSpPr/>
          <p:nvPr>
            <p:ph idx="103" type="body" hasCustomPrompt="1"/>
          </p:nvPr>
        </p:nvSpPr>
        <p:spPr>
          <a:xfrm>
            <a:off x="8503920" y="1024128"/>
            <a:ext cx="2910535" cy="822960"/>
          </a:xfrm>
          <a:prstGeom prst="rect">
            <a:avLst/>
          </a:prstGeom>
          <a:noFill/>
          <a:ln/>
        </p:spPr>
        <p:txBody>
          <a:bodyPr wrap="square" lIns="0" tIns="0" rIns="0" bIns="0" rtlCol="0" anchor="t"/>
          <a:lstStyle/>
          <a:p>
            <a:pPr algn="l" indent="0" marL="0">
              <a:lnSpc>
                <a:spcPct val="120000"/>
              </a:lnSpc>
              <a:buNone/>
            </a:pPr>
            <a:endParaRPr lang="en-US" sz="10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ri-421"/>
          <p:cNvSpPr/>
          <p:nvPr/>
        </p:nvSpPr>
        <p:spPr>
          <a:xfrm>
            <a:off x="0" y="0"/>
            <a:ext cx="3047924" cy="54864"/>
          </a:xfrm>
          <a:prstGeom prst="rect">
            <a:avLst/>
          </a:prstGeom>
          <a:solidFill>
            <a:srgbClr val="1498CC"/>
          </a:solidFill>
          <a:ln/>
        </p:spPr>
      </p:sp>
      <p:sp>
        <p:nvSpPr>
          <p:cNvPr id="3" name="tri-422"/>
          <p:cNvSpPr/>
          <p:nvPr/>
        </p:nvSpPr>
        <p:spPr>
          <a:xfrm>
            <a:off x="3047924" y="0"/>
            <a:ext cx="3047924" cy="54864"/>
          </a:xfrm>
          <a:prstGeom prst="rect">
            <a:avLst/>
          </a:prstGeom>
          <a:solidFill>
            <a:srgbClr val="16A89A"/>
          </a:solidFill>
          <a:ln/>
        </p:spPr>
      </p:sp>
      <p:sp>
        <p:nvSpPr>
          <p:cNvPr id="4" name="tri-423"/>
          <p:cNvSpPr/>
          <p:nvPr/>
        </p:nvSpPr>
        <p:spPr>
          <a:xfrm>
            <a:off x="6095848" y="0"/>
            <a:ext cx="3047924" cy="54864"/>
          </a:xfrm>
          <a:prstGeom prst="rect">
            <a:avLst/>
          </a:prstGeom>
          <a:solidFill>
            <a:srgbClr val="D97757"/>
          </a:solidFill>
          <a:ln/>
        </p:spPr>
      </p:sp>
      <p:sp>
        <p:nvSpPr>
          <p:cNvPr id="5" name="tri-424"/>
          <p:cNvSpPr/>
          <p:nvPr/>
        </p:nvSpPr>
        <p:spPr>
          <a:xfrm>
            <a:off x="9143771" y="0"/>
            <a:ext cx="3047924" cy="54864"/>
          </a:xfrm>
          <a:prstGeom prst="rect">
            <a:avLst/>
          </a:prstGeom>
          <a:solidFill>
            <a:srgbClr val="1498CC"/>
          </a:solidFill>
          <a:ln/>
        </p:spPr>
      </p:sp>
      <p:pic>
        <p:nvPicPr>
          <p:cNvPr id="6" name="contact-photo-425" descr="preencoded.png">    </p:cNvPr>
          <p:cNvPicPr>
            <a:picLocks noChangeAspect="1"/>
          </p:cNvPicPr>
          <p:nvPr/>
        </p:nvPicPr>
        <p:blipFill>
          <a:blip r:embed="rId1"/>
          <a:stretch>
            <a:fillRect/>
          </a:stretch>
        </p:blipFill>
        <p:spPr>
          <a:xfrm>
            <a:off x="7863840" y="54864"/>
            <a:ext cx="4327855" cy="6803136"/>
          </a:xfrm>
          <a:prstGeom prst="rect">
            <a:avLst/>
          </a:prstGeom>
        </p:spPr>
      </p:pic>
      <p:sp>
        <p:nvSpPr>
          <p:cNvPr id="7" name="contact-tint"/>
          <p:cNvSpPr/>
          <p:nvPr/>
        </p:nvSpPr>
        <p:spPr>
          <a:xfrm>
            <a:off x="7863840" y="54864"/>
            <a:ext cx="4327855" cy="6803136"/>
          </a:xfrm>
          <a:prstGeom prst="rect">
            <a:avLst/>
          </a:prstGeom>
          <a:solidFill>
            <a:srgbClr val="0F1B24">
              <a:alpha val="60000"/>
            </a:srgbClr>
          </a:solidFill>
          <a:ln/>
        </p:spPr>
      </p:sp>
      <p:pic>
        <p:nvPicPr>
          <p:cNvPr id="8" name="logo-426" descr="/private/tmp/claude-501/-Users-anant-Documents-repo/df02ae95-e097-40a8-bd1f-ec46202c7891/scratchpad/deck/assets/logo-white.png">    </p:cNvPr>
          <p:cNvPicPr>
            <a:picLocks noChangeAspect="1"/>
          </p:cNvPicPr>
          <p:nvPr/>
        </p:nvPicPr>
        <p:blipFill>
          <a:blip r:embed="rId2"/>
          <a:stretch>
            <a:fillRect/>
          </a:stretch>
        </p:blipFill>
        <p:spPr>
          <a:xfrm>
            <a:off x="777240" y="777240"/>
            <a:ext cx="1417320" cy="411414"/>
          </a:xfrm>
          <a:prstGeom prst="rect">
            <a:avLst/>
          </a:prstGeom>
        </p:spPr>
      </p:pic>
      <p:sp>
        <p:nvSpPr>
          <p:cNvPr id="9" name="sep-427"/>
          <p:cNvSpPr/>
          <p:nvPr/>
        </p:nvSpPr>
        <p:spPr>
          <a:xfrm>
            <a:off x="2377440" y="822960"/>
            <a:ext cx="0" cy="329184"/>
          </a:xfrm>
          <a:prstGeom prst="line">
            <a:avLst/>
          </a:prstGeom>
          <a:noFill/>
          <a:ln w="9525">
            <a:solidFill>
              <a:srgbClr val="3A4A55"/>
            </a:solidFill>
            <a:prstDash val="solid"/>
          </a:ln>
        </p:spPr>
      </p:sp>
      <p:sp>
        <p:nvSpPr>
          <p:cNvPr id="10" name="gka-428"/>
          <p:cNvSpPr txBox="1"/>
          <p:nvPr/>
        </p:nvSpPr>
        <p:spPr>
          <a:xfrm>
            <a:off x="2560320" y="804672"/>
            <a:ext cx="2743200" cy="365760"/>
          </a:xfrm>
          <a:prstGeom prst="rect">
            <a:avLst/>
          </a:prstGeom>
          <a:noFill/>
          <a:ln/>
        </p:spPr>
        <p:txBody>
          <a:bodyPr wrap="square" lIns="0" tIns="0" rIns="0" bIns="0" rtlCol="0" anchor="ctr"/>
          <a:lstStyle/>
          <a:p>
            <a:pPr indent="0" marL="0">
              <a:buNone/>
            </a:pPr>
            <a:r>
              <a:rPr lang="en-US" sz="1000" spc="100" kern="0" dirty="0">
                <a:solidFill>
                  <a:srgbClr val="6FB8D9"/>
                </a:solidFill>
                <a:latin typeface="IBM Plex Mono" pitchFamily="34" charset="0"/>
                <a:ea typeface="IBM Plex Mono" pitchFamily="34" charset="-122"/>
                <a:cs typeface="IBM Plex Mono" pitchFamily="34" charset="-120"/>
              </a:rPr>
              <a:t>Govern</a:t>
            </a:r>
            <a:pPr indent="0" marL="0">
              <a:buNone/>
            </a:pPr>
            <a:r>
              <a:rPr lang="en-US" sz="1000" spc="100" kern="0" dirty="0">
                <a:solidFill>
                  <a:srgbClr val="4F6270"/>
                </a:solidFill>
                <a:latin typeface="IBM Plex Mono" pitchFamily="34" charset="0"/>
                <a:ea typeface="IBM Plex Mono" pitchFamily="34" charset="-122"/>
                <a:cs typeface="IBM Plex Mono" pitchFamily="34" charset="-120"/>
              </a:rPr>
              <a:t>  ·  </a:t>
            </a:r>
            <a:pPr indent="0" marL="0">
              <a:buNone/>
            </a:pPr>
            <a:r>
              <a:rPr lang="en-US" sz="1000" spc="100" kern="0" dirty="0">
                <a:solidFill>
                  <a:srgbClr val="6FB8D9"/>
                </a:solidFill>
                <a:latin typeface="IBM Plex Mono" pitchFamily="34" charset="0"/>
                <a:ea typeface="IBM Plex Mono" pitchFamily="34" charset="-122"/>
                <a:cs typeface="IBM Plex Mono" pitchFamily="34" charset="-120"/>
              </a:rPr>
              <a:t>Know</a:t>
            </a:r>
            <a:pPr indent="0" marL="0">
              <a:buNone/>
            </a:pPr>
            <a:r>
              <a:rPr lang="en-US" sz="1000" spc="100" kern="0" dirty="0">
                <a:solidFill>
                  <a:srgbClr val="4F6270"/>
                </a:solidFill>
                <a:latin typeface="IBM Plex Mono" pitchFamily="34" charset="0"/>
                <a:ea typeface="IBM Plex Mono" pitchFamily="34" charset="-122"/>
                <a:cs typeface="IBM Plex Mono" pitchFamily="34" charset="-120"/>
              </a:rPr>
              <a:t>  ·  </a:t>
            </a:r>
            <a:pPr indent="0" marL="0">
              <a:buNone/>
            </a:pPr>
            <a:r>
              <a:rPr lang="en-US" sz="1000" spc="100" kern="0" dirty="0">
                <a:solidFill>
                  <a:srgbClr val="6FB8D9"/>
                </a:solidFill>
                <a:latin typeface="IBM Plex Mono" pitchFamily="34" charset="0"/>
                <a:ea typeface="IBM Plex Mono" pitchFamily="34" charset="-122"/>
                <a:cs typeface="IBM Plex Mono" pitchFamily="34" charset="-120"/>
              </a:rPr>
              <a:t>Act</a:t>
            </a:r>
            <a:endParaRPr lang="en-US" sz="1000" dirty="0"/>
          </a:p>
        </p:txBody>
      </p:sp>
      <p:sp>
        <p:nvSpPr>
          <p:cNvPr id="11" name="text-429"/>
          <p:cNvSpPr txBox="1"/>
          <p:nvPr/>
        </p:nvSpPr>
        <p:spPr>
          <a:xfrm>
            <a:off x="777240" y="1828800"/>
            <a:ext cx="6400800" cy="914400"/>
          </a:xfrm>
          <a:prstGeom prst="rect">
            <a:avLst/>
          </a:prstGeom>
          <a:noFill/>
          <a:ln/>
        </p:spPr>
        <p:txBody>
          <a:bodyPr wrap="square" lIns="0" tIns="0" rIns="0" bIns="0" rtlCol="0" anchor="t"/>
          <a:lstStyle/>
          <a:p>
            <a:pPr indent="0" marL="0">
              <a:buNone/>
            </a:pPr>
            <a:r>
              <a:rPr lang="en-US" sz="5400" b="1" dirty="0">
                <a:solidFill>
                  <a:schemeClr val="bg1"/>
                </a:solidFill>
              </a:rPr>
              <a:t>Contact us.</a:t>
            </a:r>
            <a:endParaRPr lang="en-US" sz="5400" dirty="0"/>
          </a:p>
        </p:txBody>
      </p:sp>
      <p:sp>
        <p:nvSpPr>
          <p:cNvPr id="12" name="text-430"/>
          <p:cNvSpPr txBox="1"/>
          <p:nvPr/>
        </p:nvSpPr>
        <p:spPr>
          <a:xfrm>
            <a:off x="777240" y="2834640"/>
            <a:ext cx="6583680" cy="457200"/>
          </a:xfrm>
          <a:prstGeom prst="rect">
            <a:avLst/>
          </a:prstGeom>
          <a:noFill/>
          <a:ln/>
        </p:spPr>
        <p:txBody>
          <a:bodyPr wrap="square" lIns="0" tIns="0" rIns="0" bIns="0" rtlCol="0" anchor="t"/>
          <a:lstStyle/>
          <a:p>
            <a:pPr indent="0" marL="0">
              <a:buNone/>
            </a:pPr>
            <a:r>
              <a:rPr lang="en-US" sz="1500" dirty="0">
                <a:solidFill>
                  <a:srgbClr val="AEBAC2"/>
                </a:solidFill>
              </a:rPr>
              <a:t>Week one is a fixed-fee audit. Two calls, a written one-pager, yours to keep.</a:t>
            </a:r>
            <a:endParaRPr lang="en-US" sz="1500" dirty="0"/>
          </a:p>
        </p:txBody>
      </p:sp>
      <p:sp>
        <p:nvSpPr>
          <p:cNvPr id="13" name="text-431"/>
          <p:cNvSpPr txBox="1"/>
          <p:nvPr/>
        </p:nvSpPr>
        <p:spPr>
          <a:xfrm>
            <a:off x="777240" y="3886200"/>
            <a:ext cx="4206240" cy="548640"/>
          </a:xfrm>
          <a:prstGeom prst="rect">
            <a:avLst/>
          </a:prstGeom>
          <a:noFill/>
          <a:ln/>
        </p:spPr>
        <p:txBody>
          <a:bodyPr wrap="square" lIns="0" tIns="0" rIns="0" bIns="0" rtlCol="0" anchor="t"/>
          <a:lstStyle/>
          <a:p>
            <a:pPr indent="0" marL="0">
              <a:buNone/>
            </a:pPr>
            <a:r>
              <a:rPr lang="en-US" sz="2800" b="1" dirty="0">
                <a:solidFill>
                  <a:schemeClr val="bg1"/>
                </a:solidFill>
              </a:rPr>
              <a:t>hello@woodfrog.tech</a:t>
            </a:r>
            <a:endParaRPr lang="en-US" sz="2800" dirty="0"/>
          </a:p>
        </p:txBody>
      </p:sp>
      <p:sp>
        <p:nvSpPr>
          <p:cNvPr id="14" name="rule-432"/>
          <p:cNvSpPr/>
          <p:nvPr/>
        </p:nvSpPr>
        <p:spPr>
          <a:xfrm>
            <a:off x="777240" y="4526280"/>
            <a:ext cx="4023360" cy="0"/>
          </a:xfrm>
          <a:prstGeom prst="line">
            <a:avLst/>
          </a:prstGeom>
          <a:noFill/>
          <a:ln w="19050">
            <a:solidFill>
              <a:srgbClr val="1498CC"/>
            </a:solidFill>
            <a:prstDash val="solid"/>
          </a:ln>
        </p:spPr>
      </p:sp>
      <p:sp>
        <p:nvSpPr>
          <p:cNvPr id="15" name="text-433"/>
          <p:cNvSpPr txBox="1"/>
          <p:nvPr/>
        </p:nvSpPr>
        <p:spPr>
          <a:xfrm>
            <a:off x="777240" y="4645152"/>
            <a:ext cx="1828800" cy="201168"/>
          </a:xfrm>
          <a:prstGeom prst="rect">
            <a:avLst/>
          </a:prstGeom>
          <a:noFill/>
          <a:ln/>
        </p:spPr>
        <p:txBody>
          <a:bodyPr wrap="square" lIns="0" tIns="0" rIns="0" bIns="0" rtlCol="0" anchor="ctr"/>
          <a:lstStyle/>
          <a:p>
            <a:pPr indent="0" marL="0">
              <a:buNone/>
            </a:pPr>
            <a:r>
              <a:rPr lang="en-US" sz="750" spc="100" kern="0" dirty="0">
                <a:solidFill>
                  <a:srgbClr val="7D8B95"/>
                </a:solidFill>
                <a:latin typeface="IBM Plex Mono" pitchFamily="34" charset="0"/>
                <a:ea typeface="IBM Plex Mono" pitchFamily="34" charset="-122"/>
                <a:cs typeface="IBM Plex Mono" pitchFamily="34" charset="-120"/>
              </a:rPr>
              <a:t>WRITE TO US</a:t>
            </a:r>
            <a:endParaRPr lang="en-US" sz="750" dirty="0"/>
          </a:p>
        </p:txBody>
      </p:sp>
      <p:sp>
        <p:nvSpPr>
          <p:cNvPr id="16" name="text-434"/>
          <p:cNvSpPr txBox="1"/>
          <p:nvPr/>
        </p:nvSpPr>
        <p:spPr>
          <a:xfrm>
            <a:off x="5120640" y="3977640"/>
            <a:ext cx="1463040" cy="411480"/>
          </a:xfrm>
          <a:prstGeom prst="rect">
            <a:avLst/>
          </a:prstGeom>
          <a:noFill/>
          <a:ln/>
        </p:spPr>
        <p:txBody>
          <a:bodyPr wrap="square" lIns="0" tIns="0" rIns="0" bIns="0" rtlCol="0" anchor="t"/>
          <a:lstStyle/>
          <a:p>
            <a:pPr indent="0" marL="0">
              <a:buNone/>
            </a:pPr>
            <a:r>
              <a:rPr lang="en-US" sz="1500" dirty="0">
                <a:solidFill>
                  <a:schemeClr val="bg1"/>
                </a:solidFill>
              </a:rPr>
              <a:t>woodfrog.tech</a:t>
            </a:r>
            <a:endParaRPr lang="en-US" sz="1500" dirty="0"/>
          </a:p>
        </p:txBody>
      </p:sp>
      <p:sp>
        <p:nvSpPr>
          <p:cNvPr id="17" name="rule-435"/>
          <p:cNvSpPr/>
          <p:nvPr/>
        </p:nvSpPr>
        <p:spPr>
          <a:xfrm>
            <a:off x="5120640" y="4526280"/>
            <a:ext cx="1143000" cy="0"/>
          </a:xfrm>
          <a:prstGeom prst="line">
            <a:avLst/>
          </a:prstGeom>
          <a:noFill/>
          <a:ln w="9525">
            <a:solidFill>
              <a:srgbClr val="3A4A55"/>
            </a:solidFill>
            <a:prstDash val="solid"/>
          </a:ln>
        </p:spPr>
      </p:sp>
      <p:sp>
        <p:nvSpPr>
          <p:cNvPr id="18" name="text-436"/>
          <p:cNvSpPr txBox="1"/>
          <p:nvPr/>
        </p:nvSpPr>
        <p:spPr>
          <a:xfrm>
            <a:off x="5120640" y="4645152"/>
            <a:ext cx="1371600" cy="201168"/>
          </a:xfrm>
          <a:prstGeom prst="rect">
            <a:avLst/>
          </a:prstGeom>
          <a:noFill/>
          <a:ln/>
        </p:spPr>
        <p:txBody>
          <a:bodyPr wrap="square" lIns="0" tIns="0" rIns="0" bIns="0" rtlCol="0" anchor="ctr"/>
          <a:lstStyle/>
          <a:p>
            <a:pPr indent="0" marL="0">
              <a:buNone/>
            </a:pPr>
            <a:r>
              <a:rPr lang="en-US" sz="750" spc="100" kern="0" dirty="0">
                <a:solidFill>
                  <a:srgbClr val="7D8B95"/>
                </a:solidFill>
                <a:latin typeface="IBM Plex Mono" pitchFamily="34" charset="0"/>
                <a:ea typeface="IBM Plex Mono" pitchFamily="34" charset="-122"/>
                <a:cs typeface="IBM Plex Mono" pitchFamily="34" charset="-120"/>
              </a:rPr>
              <a:t>FIND US</a:t>
            </a:r>
            <a:endParaRPr lang="en-US" sz="750" dirty="0"/>
          </a:p>
        </p:txBody>
      </p:sp>
      <p:sp>
        <p:nvSpPr>
          <p:cNvPr id="19" name="text-437"/>
          <p:cNvSpPr txBox="1"/>
          <p:nvPr/>
        </p:nvSpPr>
        <p:spPr>
          <a:xfrm>
            <a:off x="6400800" y="3977640"/>
            <a:ext cx="1371600" cy="411480"/>
          </a:xfrm>
          <a:prstGeom prst="rect">
            <a:avLst/>
          </a:prstGeom>
          <a:noFill/>
          <a:ln/>
        </p:spPr>
        <p:txBody>
          <a:bodyPr wrap="square" lIns="0" tIns="0" rIns="0" bIns="0" rtlCol="0" anchor="t"/>
          <a:lstStyle/>
          <a:p>
            <a:pPr indent="0" marL="0">
              <a:buNone/>
            </a:pPr>
            <a:r>
              <a:rPr lang="en-US" sz="1500" dirty="0">
                <a:solidFill>
                  <a:schemeClr val="bg1"/>
                </a:solidFill>
              </a:rPr>
              <a:t>Pune, India</a:t>
            </a:r>
            <a:endParaRPr lang="en-US" sz="1500" dirty="0"/>
          </a:p>
        </p:txBody>
      </p:sp>
      <p:sp>
        <p:nvSpPr>
          <p:cNvPr id="20" name="rule-438"/>
          <p:cNvSpPr/>
          <p:nvPr/>
        </p:nvSpPr>
        <p:spPr>
          <a:xfrm>
            <a:off x="6400800" y="4526280"/>
            <a:ext cx="1188720" cy="0"/>
          </a:xfrm>
          <a:prstGeom prst="line">
            <a:avLst/>
          </a:prstGeom>
          <a:noFill/>
          <a:ln w="9525">
            <a:solidFill>
              <a:srgbClr val="3A4A55"/>
            </a:solidFill>
            <a:prstDash val="solid"/>
          </a:ln>
        </p:spPr>
      </p:sp>
      <p:sp>
        <p:nvSpPr>
          <p:cNvPr id="21" name="text-439"/>
          <p:cNvSpPr txBox="1"/>
          <p:nvPr/>
        </p:nvSpPr>
        <p:spPr>
          <a:xfrm>
            <a:off x="6400800" y="4645152"/>
            <a:ext cx="1371600" cy="201168"/>
          </a:xfrm>
          <a:prstGeom prst="rect">
            <a:avLst/>
          </a:prstGeom>
          <a:noFill/>
          <a:ln/>
        </p:spPr>
        <p:txBody>
          <a:bodyPr wrap="square" lIns="0" tIns="0" rIns="0" bIns="0" rtlCol="0" anchor="ctr"/>
          <a:lstStyle/>
          <a:p>
            <a:pPr indent="0" marL="0">
              <a:buNone/>
            </a:pPr>
            <a:r>
              <a:rPr lang="en-US" sz="750" spc="100" kern="0" dirty="0">
                <a:solidFill>
                  <a:srgbClr val="7D8B95"/>
                </a:solidFill>
                <a:latin typeface="IBM Plex Mono" pitchFamily="34" charset="0"/>
                <a:ea typeface="IBM Plex Mono" pitchFamily="34" charset="-122"/>
                <a:cs typeface="IBM Plex Mono" pitchFamily="34" charset="-120"/>
              </a:rPr>
              <a:t>BASED IN</a:t>
            </a:r>
            <a:endParaRPr lang="en-US" sz="750" dirty="0"/>
          </a:p>
        </p:txBody>
      </p:sp>
      <p:sp>
        <p:nvSpPr>
          <p:cNvPr id="22" name="rule-440"/>
          <p:cNvSpPr/>
          <p:nvPr/>
        </p:nvSpPr>
        <p:spPr>
          <a:xfrm>
            <a:off x="777240" y="5349240"/>
            <a:ext cx="6812280" cy="0"/>
          </a:xfrm>
          <a:prstGeom prst="line">
            <a:avLst/>
          </a:prstGeom>
          <a:noFill/>
          <a:ln w="9525">
            <a:solidFill>
              <a:srgbClr val="2A3A46"/>
            </a:solidFill>
            <a:prstDash val="solid"/>
          </a:ln>
        </p:spPr>
      </p:sp>
      <p:sp>
        <p:nvSpPr>
          <p:cNvPr id="23" name="text-441"/>
          <p:cNvSpPr txBox="1"/>
          <p:nvPr/>
        </p:nvSpPr>
        <p:spPr>
          <a:xfrm>
            <a:off x="777240" y="5532120"/>
            <a:ext cx="1097280" cy="201168"/>
          </a:xfrm>
          <a:prstGeom prst="rect">
            <a:avLst/>
          </a:prstGeom>
          <a:noFill/>
          <a:ln/>
        </p:spPr>
        <p:txBody>
          <a:bodyPr wrap="square" lIns="0" tIns="0" rIns="0" bIns="0" rtlCol="0" anchor="ctr"/>
          <a:lstStyle/>
          <a:p>
            <a:pPr indent="0" marL="0">
              <a:buNone/>
            </a:pPr>
            <a:r>
              <a:rPr lang="en-US" sz="750" spc="100" kern="0" dirty="0">
                <a:solidFill>
                  <a:srgbClr val="7D8B95"/>
                </a:solidFill>
                <a:latin typeface="IBM Plex Mono" pitchFamily="34" charset="0"/>
                <a:ea typeface="IBM Plex Mono" pitchFamily="34" charset="-122"/>
                <a:cs typeface="IBM Plex Mono" pitchFamily="34" charset="-120"/>
              </a:rPr>
              <a:t>LINKEDIN</a:t>
            </a:r>
            <a:endParaRPr lang="en-US" sz="750" dirty="0"/>
          </a:p>
        </p:txBody>
      </p:sp>
      <p:sp>
        <p:nvSpPr>
          <p:cNvPr id="24" name="text-442"/>
          <p:cNvSpPr txBox="1"/>
          <p:nvPr/>
        </p:nvSpPr>
        <p:spPr>
          <a:xfrm>
            <a:off x="1965960" y="5486400"/>
            <a:ext cx="4572000" cy="274320"/>
          </a:xfrm>
          <a:prstGeom prst="rect">
            <a:avLst/>
          </a:prstGeom>
          <a:noFill/>
          <a:ln/>
        </p:spPr>
        <p:txBody>
          <a:bodyPr wrap="square" lIns="0" tIns="0" rIns="0" bIns="0" rtlCol="0" anchor="ctr"/>
          <a:lstStyle/>
          <a:p>
            <a:pPr indent="0" marL="0">
              <a:buNone/>
            </a:pPr>
            <a:r>
              <a:rPr lang="en-US" sz="1100" spc="100" kern="0" dirty="0">
                <a:solidFill>
                  <a:srgbClr val="C9D1D6"/>
                </a:solidFill>
                <a:latin typeface="IBM Plex Mono" pitchFamily="34" charset="0"/>
                <a:ea typeface="IBM Plex Mono" pitchFamily="34" charset="-122"/>
                <a:cs typeface="IBM Plex Mono" pitchFamily="34" charset="-120"/>
              </a:rPr>
              <a:t>linkedin.com/company/woodfrogtech</a:t>
            </a:r>
            <a:endParaRPr lang="en-US" sz="1100" dirty="0"/>
          </a:p>
        </p:txBody>
      </p:sp>
      <p:sp>
        <p:nvSpPr>
          <p:cNvPr id="25" name="rule-443"/>
          <p:cNvSpPr/>
          <p:nvPr/>
        </p:nvSpPr>
        <p:spPr>
          <a:xfrm>
            <a:off x="777240" y="5925312"/>
            <a:ext cx="6812280" cy="0"/>
          </a:xfrm>
          <a:prstGeom prst="line">
            <a:avLst/>
          </a:prstGeom>
          <a:noFill/>
          <a:ln w="9525">
            <a:solidFill>
              <a:srgbClr val="2A3A46"/>
            </a:solidFill>
            <a:prstDash val="solid"/>
          </a:ln>
        </p:spPr>
      </p:sp>
    </p:spTree>
  </p:cSld>
  <p:clrMapOvr>
    <a:masterClrMapping/>
  </p:clrMapOvr>
</p:sld>
</file>

<file path=ppt/theme/theme1.xml><?xml version="1.0" encoding="utf-8"?>
<a:theme xmlns:a="http://schemas.openxmlformats.org/drawingml/2006/main" name="woodfrog">
  <a:themeElements>
    <a:clrScheme name="woodfrog">
      <a:dk1>
        <a:srgbClr val="131D24"/>
      </a:dk1>
      <a:lt1>
        <a:srgbClr val="FFFFFF"/>
      </a:lt1>
      <a:dk2>
        <a:srgbClr val="0F1B24"/>
      </a:dk2>
      <a:lt2>
        <a:srgbClr val="F6F8FA"/>
      </a:lt2>
      <a:accent1>
        <a:srgbClr val="1498CC"/>
      </a:accent1>
      <a:accent2>
        <a:srgbClr val="1A7F8A"/>
      </a:accent2>
      <a:accent3>
        <a:srgbClr val="D97757"/>
      </a:accent3>
      <a:accent4>
        <a:srgbClr val="16A89A"/>
      </a:accent4>
      <a:accent5>
        <a:srgbClr val="B5583A"/>
      </a:accent5>
      <a:accent6>
        <a:srgbClr val="6B7780"/>
      </a:accent6>
      <a:hlink>
        <a:srgbClr val="1498CC"/>
      </a:hlink>
      <a:folHlink>
        <a:srgbClr val="1A7F8A"/>
      </a:folHlink>
    </a:clrScheme>
    <a:fontScheme name="woodfrog">
      <a:majorFont>
        <a:latin typeface="Inte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woodfrog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woodfrog: company introduction</dc:title>
  <dc:subject>PptxGenJS Presentation</dc:subject>
  <dc:creator>woodfrog</dc:creator>
  <cp:lastModifiedBy>woodfrog</cp:lastModifiedBy>
  <cp:revision>1</cp:revision>
  <dcterms:created xsi:type="dcterms:W3CDTF">2026-10-22T09:17:07Z</dcterms:created>
  <dcterms:modified xsi:type="dcterms:W3CDTF">2026-10-22T09:17:07Z</dcterms:modified>
</cp:coreProperties>
</file>